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Lst>
  <p:sldSz cx="9144000" cy="5143500" type="screen16x9"/>
  <p:notesSz cx="6858000" cy="9144000"/>
  <p:embeddedFontLst>
    <p:embeddedFont>
      <p:font typeface="Roboto" panose="020B0604020202020204" charset="0"/>
      <p:regular r:id="rId121"/>
      <p:bold r:id="rId122"/>
      <p:italic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A87A06-4CA7-478D-B5B5-7D05A0335A67}">
  <a:tblStyle styleId="{4CA87A06-4CA7-478D-B5B5-7D05A0335A6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B85935F-B02B-4464-AF91-7D71CBC9F6DD}"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90"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3.fntdata"/><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Shape 9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6" name="Shape 9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Shape 9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3" name="Shape 9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Shape 9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5" name="Shape 9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Shape 9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3" name="Shape 9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Shape 1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1" name="Shape 10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9" name="Shape 10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Shape 10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8" name="Shape 10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Shape 10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1" name="Shape 10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Shape 10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8" name="Shape 10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Shape 10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4" name="Shape 10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Shape 10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5" name="Shape 10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Shape 10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3" name="Shape 10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Shape 10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1" name="Shape 10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Shape 10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9" name="Shape 10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Shape 10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6" name="Shape 10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Shape 1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7" name="Shape 11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Shape 1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9" name="Shape 1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Shape 1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7" name="Shape 11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Shape 2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6" name="Shape 3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0" name="Shape 3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Shape 3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 name="Shape 3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1" name="Shape 4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1" name="Shape 4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1" name="Shape 4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1" name="Shape 4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1" name="Shape 4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1" name="Shape 4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3" name="Shape 4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3" name="Shape 5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1" name="Shape 5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1" name="Shape 5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9" name="Shape 5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6" name="Shape 5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Shape 5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4" name="Shape 5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1" name="Shape 5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9" name="Shape 5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8" name="Shape 5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6" name="Shape 5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Shape 6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2" name="Shape 6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0" name="Shape 6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rgbClr val="000000"/>
              </a:buClr>
              <a:buSzPts val="1400"/>
              <a:buFont typeface="Times New Roman"/>
              <a:buChar char="●"/>
            </a:pPr>
            <a:r>
              <a:rPr lang="zh-TW" sz="1400">
                <a:latin typeface="Times New Roman"/>
                <a:ea typeface="Times New Roman"/>
                <a:cs typeface="Times New Roman"/>
                <a:sym typeface="Times New Roman"/>
              </a:rPr>
              <a:t>Whether the customers can pay back their loan on time is significant to bank.</a:t>
            </a:r>
            <a:endParaRPr sz="1400">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rgbClr val="000000"/>
              </a:buClr>
              <a:buSzPts val="1400"/>
              <a:buFont typeface="Times New Roman"/>
              <a:buChar char="●"/>
            </a:pPr>
            <a:r>
              <a:rPr lang="zh-TW" sz="1400">
                <a:latin typeface="Times New Roman"/>
                <a:ea typeface="Times New Roman"/>
                <a:cs typeface="Times New Roman"/>
                <a:sym typeface="Times New Roman"/>
              </a:rPr>
              <a:t>Default on loan →  the bank may charge them high interests and it is the business income for bank. However, the bank may take the risk that it will lose money if customers cannot pay back the large amount of loan eventually. </a:t>
            </a:r>
            <a:endParaRPr sz="1400">
              <a:latin typeface="Times New Roman"/>
              <a:ea typeface="Times New Roman"/>
              <a:cs typeface="Times New Roman"/>
              <a:sym typeface="Times New Roman"/>
            </a:endParaRPr>
          </a:p>
          <a:p>
            <a:pPr marL="0" lvl="0" indent="0" rtl="0">
              <a:lnSpc>
                <a:spcPct val="115000"/>
              </a:lnSpc>
              <a:spcBef>
                <a:spcPts val="0"/>
              </a:spcBef>
              <a:spcAft>
                <a:spcPts val="0"/>
              </a:spcAft>
              <a:buNone/>
            </a:pPr>
            <a:endParaRPr sz="1800">
              <a:solidFill>
                <a:schemeClr val="dk2"/>
              </a:solidFill>
              <a:latin typeface="Roboto"/>
              <a:ea typeface="Roboto"/>
              <a:cs typeface="Roboto"/>
              <a:sym typeface="Roboto"/>
            </a:endParaRPr>
          </a:p>
          <a:p>
            <a:pPr marL="0" lvl="0" indent="0">
              <a:spcBef>
                <a:spcPts val="160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8" name="Shape 6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Shape 6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4" name="Shape 6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2" name="Shape 6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Shape 6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8" name="Shape 6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Shape 6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5" name="Shape 6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Shape 6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2" name="Shape 6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Shape 6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2" name="Shape 6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6" name="Shape 7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6" name="Shape 7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6" name="Shape 7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4" name="Shape 7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3" name="Shape 7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Shape 7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1" name="Shape 7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Shape 7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2" name="Shape 7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Shape 7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1" name="Shape 7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8" name="Shape 7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Shape 8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8" name="Shape 8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0" name="Shape 8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Shape 8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8" name="Shape 8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Shape 8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7" name="Shape 8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Shape 8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6" name="Shape 8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3" name="Shape 8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Shape 8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1" name="Shape 8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Shape 8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2" name="Shape 8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Shape 8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3" name="Shape 8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Shape 8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1" name="Shape 8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Shape 9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1" name="Shape 9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Shape 9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1" name="Shape 9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1" name="Shape 9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Shape 9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9" name="Shape 9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Shape 9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7" name="Shape 9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Shape 9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4" name="Shape 9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Shape 9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1" name="Shape 9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Shape 9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8" name="Shape 9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Shape 10"/>
          <p:cNvGrpSpPr/>
          <p:nvPr/>
        </p:nvGrpSpPr>
        <p:grpSpPr>
          <a:xfrm>
            <a:off x="6098378" y="5"/>
            <a:ext cx="3045625" cy="2030570"/>
            <a:chOff x="6098378" y="5"/>
            <a:chExt cx="3045625" cy="2030570"/>
          </a:xfrm>
        </p:grpSpPr>
        <p:sp>
          <p:nvSpPr>
            <p:cNvPr id="11" name="Shape 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 name="Shape 16"/>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Shape 17"/>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Shape 1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Shape 70"/>
          <p:cNvGrpSpPr/>
          <p:nvPr/>
        </p:nvGrpSpPr>
        <p:grpSpPr>
          <a:xfrm>
            <a:off x="6098378" y="5"/>
            <a:ext cx="3045625" cy="2030570"/>
            <a:chOff x="6098378" y="5"/>
            <a:chExt cx="3045625" cy="2030570"/>
          </a:xfrm>
        </p:grpSpPr>
        <p:sp>
          <p:nvSpPr>
            <p:cNvPr id="71" name="Shape 7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6" name="Shape 76"/>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Shape 77"/>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Shape 7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Shape 20"/>
          <p:cNvGrpSpPr/>
          <p:nvPr/>
        </p:nvGrpSpPr>
        <p:grpSpPr>
          <a:xfrm>
            <a:off x="6098378" y="5"/>
            <a:ext cx="3045625" cy="2030570"/>
            <a:chOff x="6098378" y="5"/>
            <a:chExt cx="3045625" cy="2030570"/>
          </a:xfrm>
        </p:grpSpPr>
        <p:sp>
          <p:nvSpPr>
            <p:cNvPr id="21" name="Shape 2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6" name="Shape 26"/>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Shape 2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5" name="Shape 3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Shape 3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Shape 3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Shape 40"/>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Shape 41"/>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Shape 4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Shape 4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Shape 48"/>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Shape 4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Shape 51"/>
          <p:cNvGrpSpPr/>
          <p:nvPr/>
        </p:nvGrpSpPr>
        <p:grpSpPr>
          <a:xfrm>
            <a:off x="6098378" y="5"/>
            <a:ext cx="3045625" cy="2030570"/>
            <a:chOff x="6098378" y="5"/>
            <a:chExt cx="3045625" cy="2030570"/>
          </a:xfrm>
        </p:grpSpPr>
        <p:sp>
          <p:nvSpPr>
            <p:cNvPr id="52" name="Shape 52"/>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7" name="Shape 57"/>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Shape 5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61" name="Shape 6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Shape 62"/>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Shape 63"/>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Shape 6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Shape 6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68" name="Shape 6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10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9.xml"/><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44.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101.png"/></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103.png"/></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9.xml"/><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598100" y="1672351"/>
            <a:ext cx="8222100" cy="11211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zh-TW" sz="3000" b="1">
                <a:solidFill>
                  <a:srgbClr val="FFFFFF"/>
                </a:solidFill>
                <a:latin typeface="Times New Roman"/>
                <a:ea typeface="Times New Roman"/>
                <a:cs typeface="Times New Roman"/>
                <a:sym typeface="Times New Roman"/>
              </a:rPr>
              <a:t>City University of Hong Kong</a:t>
            </a:r>
            <a:endParaRPr sz="3000" b="1">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zh-TW" sz="3000" b="1">
                <a:solidFill>
                  <a:srgbClr val="FFFFFF"/>
                </a:solidFill>
                <a:latin typeface="Times New Roman"/>
                <a:ea typeface="Times New Roman"/>
                <a:cs typeface="Times New Roman"/>
                <a:sym typeface="Times New Roman"/>
              </a:rPr>
              <a:t>MS4224 Enterprise Data Mining</a:t>
            </a:r>
            <a:endParaRPr sz="3000" b="1">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zh-TW" sz="3000" b="1">
                <a:solidFill>
                  <a:srgbClr val="FFFFFF"/>
                </a:solidFill>
                <a:latin typeface="Times New Roman"/>
                <a:ea typeface="Times New Roman"/>
                <a:cs typeface="Times New Roman"/>
                <a:sym typeface="Times New Roman"/>
              </a:rPr>
              <a:t>Group Name: Banco</a:t>
            </a:r>
            <a:endParaRPr sz="3000">
              <a:solidFill>
                <a:srgbClr val="FFFFFF"/>
              </a:solidFill>
            </a:endParaRPr>
          </a:p>
        </p:txBody>
      </p:sp>
      <p:sp>
        <p:nvSpPr>
          <p:cNvPr id="86" name="Shape 86"/>
          <p:cNvSpPr txBox="1">
            <a:spLocks noGrp="1"/>
          </p:cNvSpPr>
          <p:nvPr>
            <p:ph type="subTitle" idx="1"/>
          </p:nvPr>
        </p:nvSpPr>
        <p:spPr>
          <a:xfrm>
            <a:off x="598100" y="3100198"/>
            <a:ext cx="8222100" cy="2043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zh-TW" sz="1800">
                <a:solidFill>
                  <a:srgbClr val="FFFFFF"/>
                </a:solidFill>
                <a:latin typeface="Times New Roman"/>
                <a:ea typeface="Times New Roman"/>
                <a:cs typeface="Times New Roman"/>
                <a:sym typeface="Times New Roman"/>
              </a:rPr>
              <a:t>Lai Tsz Yan (54032457)</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zh-TW" sz="1800">
                <a:solidFill>
                  <a:srgbClr val="FFFFFF"/>
                </a:solidFill>
                <a:latin typeface="Times New Roman"/>
                <a:ea typeface="Times New Roman"/>
                <a:cs typeface="Times New Roman"/>
                <a:sym typeface="Times New Roman"/>
              </a:rPr>
              <a:t>Leung Wing Shan (54031210)</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zh-TW" sz="1800">
                <a:solidFill>
                  <a:srgbClr val="FFFFFF"/>
                </a:solidFill>
                <a:latin typeface="Times New Roman"/>
                <a:ea typeface="Times New Roman"/>
                <a:cs typeface="Times New Roman"/>
                <a:sym typeface="Times New Roman"/>
              </a:rPr>
              <a:t>Tam Cheuk Yin (54050900)</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zh-TW" sz="1800">
                <a:solidFill>
                  <a:srgbClr val="FFFFFF"/>
                </a:solidFill>
                <a:latin typeface="Times New Roman"/>
                <a:ea typeface="Times New Roman"/>
                <a:cs typeface="Times New Roman"/>
                <a:sym typeface="Times New Roman"/>
              </a:rPr>
              <a:t>Chen Lee Wei (54334785)</a:t>
            </a: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zh-TW" sz="1800">
                <a:solidFill>
                  <a:srgbClr val="FFFFFF"/>
                </a:solidFill>
                <a:latin typeface="Times New Roman"/>
                <a:ea typeface="Times New Roman"/>
                <a:cs typeface="Times New Roman"/>
                <a:sym typeface="Times New Roman"/>
              </a:rPr>
              <a:t>Lai Ka Him(54704010)</a:t>
            </a:r>
            <a:endParaRPr>
              <a:solidFill>
                <a:srgbClr val="FFFFFF"/>
              </a:solidFill>
            </a:endParaRPr>
          </a:p>
        </p:txBody>
      </p:sp>
      <p:sp>
        <p:nvSpPr>
          <p:cNvPr id="87" name="Shape 8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1 - Logistic Regression</a:t>
            </a:r>
            <a:endParaRPr/>
          </a:p>
        </p:txBody>
      </p:sp>
      <p:sp>
        <p:nvSpPr>
          <p:cNvPr id="157" name="Shape 15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sz="1400"/>
              <a:t>Dependent variable(Y) = Status (Good / Bad) </a:t>
            </a:r>
            <a:endParaRPr sz="1400"/>
          </a:p>
          <a:p>
            <a:pPr marL="0" lvl="0" indent="0">
              <a:spcBef>
                <a:spcPts val="1600"/>
              </a:spcBef>
              <a:spcAft>
                <a:spcPts val="0"/>
              </a:spcAft>
              <a:buNone/>
            </a:pPr>
            <a:r>
              <a:rPr lang="zh-TW" sz="1400"/>
              <a:t>Data partition: Traning(70%), Vaildation(30%)</a:t>
            </a:r>
            <a:endParaRPr sz="1400"/>
          </a:p>
          <a:p>
            <a:pPr marL="0" lvl="0" indent="0">
              <a:spcBef>
                <a:spcPts val="1600"/>
              </a:spcBef>
              <a:spcAft>
                <a:spcPts val="0"/>
              </a:spcAft>
              <a:buNone/>
            </a:pPr>
            <a:r>
              <a:rPr lang="zh-TW" sz="1400"/>
              <a:t>Transformation: Log transformation → ( credit_amount, revolving_credit_balance) </a:t>
            </a:r>
            <a:endParaRPr sz="1400"/>
          </a:p>
          <a:p>
            <a:pPr marL="0" lvl="0" indent="0">
              <a:spcBef>
                <a:spcPts val="1600"/>
              </a:spcBef>
              <a:spcAft>
                <a:spcPts val="0"/>
              </a:spcAft>
              <a:buNone/>
            </a:pPr>
            <a:r>
              <a:rPr lang="zh-TW" sz="1400"/>
              <a:t>Impute: Count - nominal and binary data, mean - interval </a:t>
            </a:r>
            <a:endParaRPr sz="1400"/>
          </a:p>
          <a:p>
            <a:pPr marL="0" lvl="0" indent="0">
              <a:spcBef>
                <a:spcPts val="1600"/>
              </a:spcBef>
              <a:spcAft>
                <a:spcPts val="1600"/>
              </a:spcAft>
              <a:buNone/>
            </a:pPr>
            <a:endParaRPr sz="1400"/>
          </a:p>
        </p:txBody>
      </p:sp>
      <p:sp>
        <p:nvSpPr>
          <p:cNvPr id="158" name="Shape 15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10</a:t>
            </a:fld>
            <a:endParaRPr/>
          </a:p>
        </p:txBody>
      </p:sp>
      <p:pic>
        <p:nvPicPr>
          <p:cNvPr id="159" name="Shape 159"/>
          <p:cNvPicPr preferRelativeResize="0"/>
          <p:nvPr/>
        </p:nvPicPr>
        <p:blipFill rotWithShape="1">
          <a:blip r:embed="rId3">
            <a:alphaModFix/>
          </a:blip>
          <a:srcRect l="8900" t="19627"/>
          <a:stretch/>
        </p:blipFill>
        <p:spPr>
          <a:xfrm>
            <a:off x="6041400" y="3824375"/>
            <a:ext cx="3048400" cy="826825"/>
          </a:xfrm>
          <a:prstGeom prst="rect">
            <a:avLst/>
          </a:prstGeom>
          <a:noFill/>
          <a:ln>
            <a:noFill/>
          </a:ln>
        </p:spPr>
      </p:pic>
      <p:pic>
        <p:nvPicPr>
          <p:cNvPr id="160" name="Shape 160"/>
          <p:cNvPicPr preferRelativeResize="0"/>
          <p:nvPr/>
        </p:nvPicPr>
        <p:blipFill rotWithShape="1">
          <a:blip r:embed="rId4">
            <a:alphaModFix/>
          </a:blip>
          <a:srcRect l="2637" t="19307" r="3165" b="6115"/>
          <a:stretch/>
        </p:blipFill>
        <p:spPr>
          <a:xfrm>
            <a:off x="77600" y="3708375"/>
            <a:ext cx="5963799" cy="1148700"/>
          </a:xfrm>
          <a:prstGeom prst="rect">
            <a:avLst/>
          </a:prstGeom>
          <a:noFill/>
          <a:ln>
            <a:noFill/>
          </a:ln>
        </p:spPr>
      </p:pic>
      <p:pic>
        <p:nvPicPr>
          <p:cNvPr id="161" name="Shape 161"/>
          <p:cNvPicPr preferRelativeResize="0"/>
          <p:nvPr/>
        </p:nvPicPr>
        <p:blipFill>
          <a:blip r:embed="rId5">
            <a:alphaModFix/>
          </a:blip>
          <a:stretch>
            <a:fillRect/>
          </a:stretch>
        </p:blipFill>
        <p:spPr>
          <a:xfrm>
            <a:off x="7091375" y="1895775"/>
            <a:ext cx="1704950" cy="826825"/>
          </a:xfrm>
          <a:prstGeom prst="rect">
            <a:avLst/>
          </a:prstGeom>
          <a:noFill/>
          <a:ln>
            <a:noFill/>
          </a:ln>
        </p:spPr>
      </p:pic>
      <p:pic>
        <p:nvPicPr>
          <p:cNvPr id="162" name="Shape 162"/>
          <p:cNvPicPr preferRelativeResize="0"/>
          <p:nvPr/>
        </p:nvPicPr>
        <p:blipFill>
          <a:blip r:embed="rId6">
            <a:alphaModFix/>
          </a:blip>
          <a:stretch>
            <a:fillRect/>
          </a:stretch>
        </p:blipFill>
        <p:spPr>
          <a:xfrm>
            <a:off x="7091375" y="1141650"/>
            <a:ext cx="1704950" cy="754125"/>
          </a:xfrm>
          <a:prstGeom prst="rect">
            <a:avLst/>
          </a:prstGeom>
          <a:noFill/>
          <a:ln>
            <a:noFill/>
          </a:ln>
        </p:spPr>
      </p:pic>
      <p:pic>
        <p:nvPicPr>
          <p:cNvPr id="163" name="Shape 163"/>
          <p:cNvPicPr preferRelativeResize="0"/>
          <p:nvPr/>
        </p:nvPicPr>
        <p:blipFill rotWithShape="1">
          <a:blip r:embed="rId7">
            <a:alphaModFix/>
          </a:blip>
          <a:srcRect b="15182"/>
          <a:stretch/>
        </p:blipFill>
        <p:spPr>
          <a:xfrm>
            <a:off x="4036900" y="1807550"/>
            <a:ext cx="2983875" cy="393600"/>
          </a:xfrm>
          <a:prstGeom prst="rect">
            <a:avLst/>
          </a:prstGeom>
          <a:noFill/>
          <a:ln>
            <a:noFill/>
          </a:ln>
        </p:spPr>
      </p:pic>
      <p:pic>
        <p:nvPicPr>
          <p:cNvPr id="164" name="Shape 164"/>
          <p:cNvPicPr preferRelativeResize="0"/>
          <p:nvPr/>
        </p:nvPicPr>
        <p:blipFill>
          <a:blip r:embed="rId8">
            <a:alphaModFix/>
          </a:blip>
          <a:stretch>
            <a:fillRect/>
          </a:stretch>
        </p:blipFill>
        <p:spPr>
          <a:xfrm>
            <a:off x="420550" y="3051275"/>
            <a:ext cx="8101950" cy="6571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Shape 96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5- Data preparation</a:t>
            </a:r>
            <a:endParaRPr/>
          </a:p>
        </p:txBody>
      </p:sp>
      <p:sp>
        <p:nvSpPr>
          <p:cNvPr id="969" name="Shape 969"/>
          <p:cNvSpPr txBox="1">
            <a:spLocks noGrp="1"/>
          </p:cNvSpPr>
          <p:nvPr>
            <p:ph type="body" idx="1"/>
          </p:nvPr>
        </p:nvSpPr>
        <p:spPr>
          <a:xfrm>
            <a:off x="228850" y="1358300"/>
            <a:ext cx="8520600" cy="25287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zh-TW"/>
              <a:t>Data set used: loan risk+loan state(1000 obs)</a:t>
            </a:r>
            <a:endParaRPr/>
          </a:p>
          <a:p>
            <a:pPr marL="457200" lvl="0" indent="-342900" rtl="0">
              <a:spcBef>
                <a:spcPts val="0"/>
              </a:spcBef>
              <a:spcAft>
                <a:spcPts val="0"/>
              </a:spcAft>
              <a:buSzPts val="1800"/>
              <a:buAutoNum type="arabicPeriod"/>
            </a:pPr>
            <a:r>
              <a:rPr lang="zh-TW"/>
              <a:t>Replacement: </a:t>
            </a:r>
            <a:endParaRPr/>
          </a:p>
          <a:p>
            <a:pPr marL="914400" lvl="1" indent="-317500" rtl="0">
              <a:spcBef>
                <a:spcPts val="0"/>
              </a:spcBef>
              <a:spcAft>
                <a:spcPts val="0"/>
              </a:spcAft>
              <a:buSzPts val="1400"/>
              <a:buAutoNum type="alphaLcPeriod"/>
            </a:pPr>
            <a:r>
              <a:rPr lang="zh-TW" sz="1400"/>
              <a:t>replace the </a:t>
            </a:r>
            <a:r>
              <a:rPr lang="zh-TW"/>
              <a:t>class</a:t>
            </a:r>
            <a:r>
              <a:rPr lang="zh-TW" sz="1400"/>
              <a:t> </a:t>
            </a:r>
            <a:r>
              <a:rPr lang="zh-TW"/>
              <a:t>as 1 and 0. =&gt; Active as1 and inactive as 0</a:t>
            </a:r>
            <a:endParaRPr sz="1400"/>
          </a:p>
          <a:p>
            <a:pPr marL="914400" lvl="1" indent="-317500" rtl="0">
              <a:spcBef>
                <a:spcPts val="0"/>
              </a:spcBef>
              <a:spcAft>
                <a:spcPts val="0"/>
              </a:spcAft>
              <a:buSzPts val="1400"/>
              <a:buAutoNum type="alphaLcPeriod"/>
            </a:pPr>
            <a:r>
              <a:rPr lang="zh-TW" sz="1400"/>
              <a:t>replace the checking status=&gt;replace </a:t>
            </a:r>
            <a:r>
              <a:rPr lang="zh-TW"/>
              <a:t>“</a:t>
            </a:r>
            <a:r>
              <a:rPr lang="zh-TW" sz="1400"/>
              <a:t>no chec</a:t>
            </a:r>
            <a:r>
              <a:rPr lang="zh-TW"/>
              <a:t>king” as missing value </a:t>
            </a:r>
            <a:endParaRPr sz="1400"/>
          </a:p>
          <a:p>
            <a:pPr marL="457200" lvl="0" indent="0" rtl="0">
              <a:spcBef>
                <a:spcPts val="1600"/>
              </a:spcBef>
              <a:spcAft>
                <a:spcPts val="0"/>
              </a:spcAft>
              <a:buNone/>
            </a:pPr>
            <a:endParaRPr sz="1400"/>
          </a:p>
          <a:p>
            <a:pPr marL="457200" lvl="0" indent="-342900" rtl="0">
              <a:spcBef>
                <a:spcPts val="1600"/>
              </a:spcBef>
              <a:spcAft>
                <a:spcPts val="0"/>
              </a:spcAft>
              <a:buSzPts val="1800"/>
              <a:buAutoNum type="arabicPeriod"/>
            </a:pPr>
            <a:r>
              <a:rPr lang="zh-TW"/>
              <a:t>Data Partition: separate the data set into training and validation</a:t>
            </a:r>
            <a:endParaRPr/>
          </a:p>
          <a:p>
            <a:pPr marL="0" lvl="0" indent="0" rtl="0">
              <a:spcBef>
                <a:spcPts val="1600"/>
              </a:spcBef>
              <a:spcAft>
                <a:spcPts val="0"/>
              </a:spcAft>
              <a:buNone/>
            </a:pPr>
            <a:r>
              <a:rPr lang="zh-TW"/>
              <a:t>=&gt; 70% in training and 30% in validation</a:t>
            </a:r>
            <a:endParaRPr/>
          </a:p>
          <a:p>
            <a:pPr marL="457200" lvl="0" indent="0" rtl="0">
              <a:spcBef>
                <a:spcPts val="1600"/>
              </a:spcBef>
              <a:spcAft>
                <a:spcPts val="1600"/>
              </a:spcAft>
              <a:buNone/>
            </a:pPr>
            <a:endParaRPr/>
          </a:p>
        </p:txBody>
      </p:sp>
      <p:sp>
        <p:nvSpPr>
          <p:cNvPr id="970" name="Shape 97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Shape 97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zh-TW"/>
              <a:t>Decision Tree-Model</a:t>
            </a:r>
            <a:endParaRPr/>
          </a:p>
        </p:txBody>
      </p:sp>
      <p:sp>
        <p:nvSpPr>
          <p:cNvPr id="976" name="Shape 976"/>
          <p:cNvSpPr txBox="1">
            <a:spLocks noGrp="1"/>
          </p:cNvSpPr>
          <p:nvPr>
            <p:ph type="body" idx="1"/>
          </p:nvPr>
        </p:nvSpPr>
        <p:spPr>
          <a:xfrm>
            <a:off x="215050" y="1257500"/>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zh-TW"/>
              <a:t>Manually split =&gt;Split the node based on </a:t>
            </a:r>
            <a:endParaRPr/>
          </a:p>
          <a:p>
            <a:pPr marL="0" lvl="0" indent="0" rtl="0">
              <a:spcBef>
                <a:spcPts val="1600"/>
              </a:spcBef>
              <a:spcAft>
                <a:spcPts val="0"/>
              </a:spcAft>
              <a:buNone/>
            </a:pPr>
            <a:r>
              <a:rPr lang="zh-TW"/>
              <a:t>the log worth</a:t>
            </a:r>
            <a:endParaRPr/>
          </a:p>
          <a:p>
            <a:pPr marL="0" lvl="0" indent="0" rtl="0">
              <a:spcBef>
                <a:spcPts val="1600"/>
              </a:spcBef>
              <a:spcAft>
                <a:spcPts val="0"/>
              </a:spcAft>
              <a:buNone/>
            </a:pPr>
            <a:endParaRPr/>
          </a:p>
          <a:p>
            <a:pPr marL="0" lvl="0" indent="0" rtl="0">
              <a:spcBef>
                <a:spcPts val="1600"/>
              </a:spcBef>
              <a:spcAft>
                <a:spcPts val="0"/>
              </a:spcAft>
              <a:buNone/>
            </a:pPr>
            <a:endParaRPr/>
          </a:p>
          <a:p>
            <a:pPr marL="0" lvl="0" indent="0" rtl="0">
              <a:spcBef>
                <a:spcPts val="1600"/>
              </a:spcBef>
              <a:spcAft>
                <a:spcPts val="0"/>
              </a:spcAft>
              <a:buNone/>
            </a:pPr>
            <a:endParaRPr/>
          </a:p>
          <a:p>
            <a:pPr marL="457200" lvl="0" indent="-342900" rtl="0">
              <a:spcBef>
                <a:spcPts val="1600"/>
              </a:spcBef>
              <a:spcAft>
                <a:spcPts val="0"/>
              </a:spcAft>
              <a:buSzPts val="1800"/>
              <a:buAutoNum type="arabicPeriod"/>
            </a:pPr>
            <a:r>
              <a:rPr lang="zh-TW"/>
              <a:t>Training node=&gt;Use the training node int eh interactive function</a:t>
            </a:r>
            <a:endParaRPr/>
          </a:p>
          <a:p>
            <a:pPr marL="457200" lvl="0" indent="-342900" rtl="0">
              <a:spcBef>
                <a:spcPts val="0"/>
              </a:spcBef>
              <a:spcAft>
                <a:spcPts val="0"/>
              </a:spcAft>
              <a:buSzPts val="1800"/>
              <a:buAutoNum type="arabicPeriod"/>
            </a:pPr>
            <a:r>
              <a:rPr lang="zh-TW"/>
              <a:t>Automatically: Directly run the decision tree model</a:t>
            </a:r>
            <a:endParaRPr/>
          </a:p>
          <a:p>
            <a:pPr marL="0" lvl="0" indent="0" rtl="0">
              <a:spcBef>
                <a:spcPts val="1600"/>
              </a:spcBef>
              <a:spcAft>
                <a:spcPts val="1600"/>
              </a:spcAft>
              <a:buNone/>
            </a:pPr>
            <a:endParaRPr/>
          </a:p>
        </p:txBody>
      </p:sp>
      <p:sp>
        <p:nvSpPr>
          <p:cNvPr id="977" name="Shape 97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101</a:t>
            </a:fld>
            <a:endParaRPr/>
          </a:p>
        </p:txBody>
      </p:sp>
      <p:grpSp>
        <p:nvGrpSpPr>
          <p:cNvPr id="978" name="Shape 978"/>
          <p:cNvGrpSpPr/>
          <p:nvPr/>
        </p:nvGrpSpPr>
        <p:grpSpPr>
          <a:xfrm>
            <a:off x="767850" y="2325200"/>
            <a:ext cx="7608300" cy="1349200"/>
            <a:chOff x="745600" y="2125000"/>
            <a:chExt cx="7608300" cy="1349200"/>
          </a:xfrm>
        </p:grpSpPr>
        <p:pic>
          <p:nvPicPr>
            <p:cNvPr id="979" name="Shape 979"/>
            <p:cNvPicPr preferRelativeResize="0"/>
            <p:nvPr/>
          </p:nvPicPr>
          <p:blipFill rotWithShape="1">
            <a:blip r:embed="rId3">
              <a:alphaModFix/>
            </a:blip>
            <a:srcRect r="3502"/>
            <a:stretch/>
          </p:blipFill>
          <p:spPr>
            <a:xfrm>
              <a:off x="745600" y="2125000"/>
              <a:ext cx="5619900" cy="1349200"/>
            </a:xfrm>
            <a:prstGeom prst="rect">
              <a:avLst/>
            </a:prstGeom>
            <a:noFill/>
            <a:ln>
              <a:noFill/>
            </a:ln>
          </p:spPr>
        </p:pic>
        <p:sp>
          <p:nvSpPr>
            <p:cNvPr id="980" name="Shape 980"/>
            <p:cNvSpPr/>
            <p:nvPr/>
          </p:nvSpPr>
          <p:spPr>
            <a:xfrm>
              <a:off x="6558825" y="2374975"/>
              <a:ext cx="579900" cy="165600"/>
            </a:xfrm>
            <a:prstGeom prst="lef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1" name="Shape 981"/>
            <p:cNvSpPr txBox="1"/>
            <p:nvPr/>
          </p:nvSpPr>
          <p:spPr>
            <a:xfrm>
              <a:off x="7366600" y="2305950"/>
              <a:ext cx="987300"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zh-TW"/>
                <a:t>Split </a:t>
              </a:r>
              <a:endParaRPr/>
            </a:p>
          </p:txBody>
        </p:sp>
      </p:grpSp>
      <p:pic>
        <p:nvPicPr>
          <p:cNvPr id="982" name="Shape 982"/>
          <p:cNvPicPr preferRelativeResize="0"/>
          <p:nvPr/>
        </p:nvPicPr>
        <p:blipFill rotWithShape="1">
          <a:blip r:embed="rId4">
            <a:alphaModFix/>
          </a:blip>
          <a:srcRect l="13897"/>
          <a:stretch/>
        </p:blipFill>
        <p:spPr>
          <a:xfrm>
            <a:off x="5497100" y="267075"/>
            <a:ext cx="3512025" cy="17958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Shape 98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457200" lvl="0" indent="-419100">
              <a:spcBef>
                <a:spcPts val="0"/>
              </a:spcBef>
              <a:spcAft>
                <a:spcPts val="0"/>
              </a:spcAft>
              <a:buSzPts val="3000"/>
              <a:buAutoNum type="arabicPeriod"/>
            </a:pPr>
            <a:r>
              <a:rPr lang="zh-TW"/>
              <a:t>Decision Tree - Result Comparison</a:t>
            </a:r>
            <a:endParaRPr/>
          </a:p>
        </p:txBody>
      </p:sp>
      <p:sp>
        <p:nvSpPr>
          <p:cNvPr id="988" name="Shape 988"/>
          <p:cNvSpPr txBox="1">
            <a:spLocks noGrp="1"/>
          </p:cNvSpPr>
          <p:nvPr>
            <p:ph type="body" idx="1"/>
          </p:nvPr>
        </p:nvSpPr>
        <p:spPr>
          <a:xfrm>
            <a:off x="5612975" y="1265675"/>
            <a:ext cx="3219300" cy="3303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Overall, The Automatically and Training node one has better performance than Manually decision tree model.</a:t>
            </a:r>
            <a:endParaRPr/>
          </a:p>
          <a:p>
            <a:pPr marL="0" lvl="0" indent="0">
              <a:spcBef>
                <a:spcPts val="1600"/>
              </a:spcBef>
              <a:spcAft>
                <a:spcPts val="0"/>
              </a:spcAft>
              <a:buNone/>
            </a:pPr>
            <a:endParaRPr/>
          </a:p>
          <a:p>
            <a:pPr marL="0" lvl="0" indent="0">
              <a:spcBef>
                <a:spcPts val="1600"/>
              </a:spcBef>
              <a:spcAft>
                <a:spcPts val="1600"/>
              </a:spcAft>
              <a:buNone/>
            </a:pPr>
            <a:endParaRPr/>
          </a:p>
        </p:txBody>
      </p:sp>
      <p:sp>
        <p:nvSpPr>
          <p:cNvPr id="989" name="Shape 98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102</a:t>
            </a:fld>
            <a:endParaRPr/>
          </a:p>
        </p:txBody>
      </p:sp>
      <p:pic>
        <p:nvPicPr>
          <p:cNvPr id="990" name="Shape 990"/>
          <p:cNvPicPr preferRelativeResize="0"/>
          <p:nvPr/>
        </p:nvPicPr>
        <p:blipFill>
          <a:blip r:embed="rId3">
            <a:alphaModFix/>
          </a:blip>
          <a:stretch>
            <a:fillRect/>
          </a:stretch>
        </p:blipFill>
        <p:spPr>
          <a:xfrm>
            <a:off x="311700" y="1265675"/>
            <a:ext cx="5207275" cy="25108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Shape 99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zh-TW"/>
              <a:t>Decision Tree - Result Comparison</a:t>
            </a:r>
            <a:endParaRPr/>
          </a:p>
        </p:txBody>
      </p:sp>
      <p:sp>
        <p:nvSpPr>
          <p:cNvPr id="996" name="Shape 996"/>
          <p:cNvSpPr txBox="1">
            <a:spLocks noGrp="1"/>
          </p:cNvSpPr>
          <p:nvPr>
            <p:ph type="body" idx="1"/>
          </p:nvPr>
        </p:nvSpPr>
        <p:spPr>
          <a:xfrm>
            <a:off x="372825" y="3061763"/>
            <a:ext cx="8459400" cy="1507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Amount three models, the automatically one can provide lowest misclassification rate and average squared error</a:t>
            </a:r>
            <a:endParaRPr/>
          </a:p>
          <a:p>
            <a:pPr marL="0" lvl="0" indent="0" rtl="0">
              <a:spcBef>
                <a:spcPts val="1600"/>
              </a:spcBef>
              <a:spcAft>
                <a:spcPts val="1600"/>
              </a:spcAft>
              <a:buNone/>
            </a:pPr>
            <a:r>
              <a:rPr lang="zh-TW"/>
              <a:t>=&gt;Choose Automatically model for analysis in detail</a:t>
            </a:r>
            <a:endParaRPr/>
          </a:p>
        </p:txBody>
      </p:sp>
      <p:sp>
        <p:nvSpPr>
          <p:cNvPr id="997" name="Shape 99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103</a:t>
            </a:fld>
            <a:endParaRPr/>
          </a:p>
        </p:txBody>
      </p:sp>
      <p:graphicFrame>
        <p:nvGraphicFramePr>
          <p:cNvPr id="998" name="Shape 998"/>
          <p:cNvGraphicFramePr/>
          <p:nvPr/>
        </p:nvGraphicFramePr>
        <p:xfrm>
          <a:off x="420875" y="1305750"/>
          <a:ext cx="3000000" cy="3000000"/>
        </p:xfrm>
        <a:graphic>
          <a:graphicData uri="http://schemas.openxmlformats.org/drawingml/2006/table">
            <a:tbl>
              <a:tblPr>
                <a:noFill/>
                <a:tableStyleId>{4CA87A06-4CA7-478D-B5B5-7D05A0335A67}</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2030675">
                  <a:extLst>
                    <a:ext uri="{9D8B030D-6E8A-4147-A177-3AD203B41FA5}">
                      <a16:colId xmlns:a16="http://schemas.microsoft.com/office/drawing/2014/main" val="20002"/>
                    </a:ext>
                  </a:extLst>
                </a:gridCol>
                <a:gridCol w="1588825">
                  <a:extLst>
                    <a:ext uri="{9D8B030D-6E8A-4147-A177-3AD203B41FA5}">
                      <a16:colId xmlns:a16="http://schemas.microsoft.com/office/drawing/2014/main" val="20003"/>
                    </a:ext>
                  </a:extLst>
                </a:gridCol>
              </a:tblGrid>
              <a:tr h="381000">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r>
                        <a:rPr lang="zh-TW"/>
                        <a:t>Valide ROC index</a:t>
                      </a:r>
                      <a:endParaRPr/>
                    </a:p>
                  </a:txBody>
                  <a:tcPr marL="91425" marR="91425" marT="91425" marB="91425"/>
                </a:tc>
                <a:tc>
                  <a:txBody>
                    <a:bodyPr/>
                    <a:lstStyle/>
                    <a:p>
                      <a:pPr marL="0" lvl="0" indent="0">
                        <a:spcBef>
                          <a:spcPts val="0"/>
                        </a:spcBef>
                        <a:spcAft>
                          <a:spcPts val="0"/>
                        </a:spcAft>
                        <a:buNone/>
                      </a:pPr>
                      <a:r>
                        <a:rPr lang="zh-TW"/>
                        <a:t>Misclassification rate</a:t>
                      </a:r>
                      <a:endParaRPr/>
                    </a:p>
                  </a:txBody>
                  <a:tcPr marL="91425" marR="91425" marT="91425" marB="91425"/>
                </a:tc>
                <a:tc>
                  <a:txBody>
                    <a:bodyPr/>
                    <a:lstStyle/>
                    <a:p>
                      <a:pPr marL="0" lvl="0" indent="0">
                        <a:spcBef>
                          <a:spcPts val="0"/>
                        </a:spcBef>
                        <a:spcAft>
                          <a:spcPts val="0"/>
                        </a:spcAft>
                        <a:buNone/>
                      </a:pPr>
                      <a:r>
                        <a:rPr lang="zh-TW"/>
                        <a:t>ASE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zh-TW"/>
                        <a:t>Manually</a:t>
                      </a:r>
                      <a:endParaRPr/>
                    </a:p>
                  </a:txBody>
                  <a:tcPr marL="91425" marR="91425" marT="91425" marB="91425"/>
                </a:tc>
                <a:tc>
                  <a:txBody>
                    <a:bodyPr/>
                    <a:lstStyle/>
                    <a:p>
                      <a:pPr marL="0" lvl="0" indent="0">
                        <a:spcBef>
                          <a:spcPts val="0"/>
                        </a:spcBef>
                        <a:spcAft>
                          <a:spcPts val="0"/>
                        </a:spcAft>
                        <a:buNone/>
                      </a:pPr>
                      <a:r>
                        <a:rPr lang="zh-TW"/>
                        <a:t>0.666</a:t>
                      </a:r>
                      <a:endParaRPr/>
                    </a:p>
                  </a:txBody>
                  <a:tcPr marL="91425" marR="91425" marT="91425" marB="91425"/>
                </a:tc>
                <a:tc>
                  <a:txBody>
                    <a:bodyPr/>
                    <a:lstStyle/>
                    <a:p>
                      <a:pPr marL="0" lvl="0" indent="0">
                        <a:spcBef>
                          <a:spcPts val="0"/>
                        </a:spcBef>
                        <a:spcAft>
                          <a:spcPts val="0"/>
                        </a:spcAft>
                        <a:buNone/>
                      </a:pPr>
                      <a:r>
                        <a:rPr lang="zh-TW"/>
                        <a:t>0.28</a:t>
                      </a:r>
                      <a:endParaRPr/>
                    </a:p>
                  </a:txBody>
                  <a:tcPr marL="91425" marR="91425" marT="91425" marB="91425"/>
                </a:tc>
                <a:tc>
                  <a:txBody>
                    <a:bodyPr/>
                    <a:lstStyle/>
                    <a:p>
                      <a:pPr marL="0" lvl="0" indent="0">
                        <a:spcBef>
                          <a:spcPts val="0"/>
                        </a:spcBef>
                        <a:spcAft>
                          <a:spcPts val="0"/>
                        </a:spcAft>
                        <a:buNone/>
                      </a:pPr>
                      <a:r>
                        <a:rPr lang="zh-TW"/>
                        <a:t>0.1894</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zh-TW"/>
                        <a:t>Training Node</a:t>
                      </a:r>
                      <a:endParaRPr/>
                    </a:p>
                  </a:txBody>
                  <a:tcPr marL="91425" marR="91425" marT="91425" marB="91425"/>
                </a:tc>
                <a:tc>
                  <a:txBody>
                    <a:bodyPr/>
                    <a:lstStyle/>
                    <a:p>
                      <a:pPr marL="0" lvl="0" indent="0">
                        <a:spcBef>
                          <a:spcPts val="0"/>
                        </a:spcBef>
                        <a:spcAft>
                          <a:spcPts val="0"/>
                        </a:spcAft>
                        <a:buNone/>
                      </a:pPr>
                      <a:r>
                        <a:rPr lang="zh-TW"/>
                        <a:t>0.679</a:t>
                      </a:r>
                      <a:endParaRPr/>
                    </a:p>
                  </a:txBody>
                  <a:tcPr marL="91425" marR="91425" marT="91425" marB="91425"/>
                </a:tc>
                <a:tc>
                  <a:txBody>
                    <a:bodyPr/>
                    <a:lstStyle/>
                    <a:p>
                      <a:pPr marL="0" lvl="0" indent="0">
                        <a:spcBef>
                          <a:spcPts val="0"/>
                        </a:spcBef>
                        <a:spcAft>
                          <a:spcPts val="0"/>
                        </a:spcAft>
                        <a:buNone/>
                      </a:pPr>
                      <a:r>
                        <a:rPr lang="zh-TW"/>
                        <a:t>0.28</a:t>
                      </a:r>
                      <a:endParaRPr/>
                    </a:p>
                  </a:txBody>
                  <a:tcPr marL="91425" marR="91425" marT="91425" marB="91425"/>
                </a:tc>
                <a:tc>
                  <a:txBody>
                    <a:bodyPr/>
                    <a:lstStyle/>
                    <a:p>
                      <a:pPr marL="0" lvl="0" indent="0">
                        <a:spcBef>
                          <a:spcPts val="0"/>
                        </a:spcBef>
                        <a:spcAft>
                          <a:spcPts val="0"/>
                        </a:spcAft>
                        <a:buNone/>
                      </a:pPr>
                      <a:r>
                        <a:rPr lang="zh-TW"/>
                        <a:t>0.1906</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spcBef>
                          <a:spcPts val="0"/>
                        </a:spcBef>
                        <a:spcAft>
                          <a:spcPts val="0"/>
                        </a:spcAft>
                        <a:buNone/>
                      </a:pPr>
                      <a:r>
                        <a:rPr lang="zh-TW"/>
                        <a:t>Automatically</a:t>
                      </a:r>
                      <a:endParaRPr/>
                    </a:p>
                  </a:txBody>
                  <a:tcPr marL="91425" marR="91425" marT="91425" marB="91425"/>
                </a:tc>
                <a:tc>
                  <a:txBody>
                    <a:bodyPr/>
                    <a:lstStyle/>
                    <a:p>
                      <a:pPr marL="0" lvl="0" indent="0">
                        <a:spcBef>
                          <a:spcPts val="0"/>
                        </a:spcBef>
                        <a:spcAft>
                          <a:spcPts val="0"/>
                        </a:spcAft>
                        <a:buNone/>
                      </a:pPr>
                      <a:r>
                        <a:rPr lang="zh-TW"/>
                        <a:t>0.678</a:t>
                      </a:r>
                      <a:endParaRPr/>
                    </a:p>
                  </a:txBody>
                  <a:tcPr marL="91425" marR="91425" marT="91425" marB="91425"/>
                </a:tc>
                <a:tc>
                  <a:txBody>
                    <a:bodyPr/>
                    <a:lstStyle/>
                    <a:p>
                      <a:pPr marL="0" lvl="0" indent="0">
                        <a:spcBef>
                          <a:spcPts val="0"/>
                        </a:spcBef>
                        <a:spcAft>
                          <a:spcPts val="0"/>
                        </a:spcAft>
                        <a:buNone/>
                      </a:pPr>
                      <a:r>
                        <a:rPr lang="zh-TW"/>
                        <a:t>0.27</a:t>
                      </a:r>
                      <a:endParaRPr/>
                    </a:p>
                  </a:txBody>
                  <a:tcPr marL="91425" marR="91425" marT="91425" marB="91425"/>
                </a:tc>
                <a:tc>
                  <a:txBody>
                    <a:bodyPr/>
                    <a:lstStyle/>
                    <a:p>
                      <a:pPr marL="0" lvl="0" indent="0">
                        <a:spcBef>
                          <a:spcPts val="0"/>
                        </a:spcBef>
                        <a:spcAft>
                          <a:spcPts val="0"/>
                        </a:spcAft>
                        <a:buNone/>
                      </a:pPr>
                      <a:r>
                        <a:rPr lang="zh-TW"/>
                        <a:t>0.1825</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Shape 100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1. Decision tree-Automatically(Result)</a:t>
            </a:r>
            <a:endParaRPr/>
          </a:p>
        </p:txBody>
      </p:sp>
      <p:sp>
        <p:nvSpPr>
          <p:cNvPr id="1004" name="Shape 1004"/>
          <p:cNvSpPr txBox="1">
            <a:spLocks noGrp="1"/>
          </p:cNvSpPr>
          <p:nvPr>
            <p:ph type="body" idx="1"/>
          </p:nvPr>
        </p:nvSpPr>
        <p:spPr>
          <a:xfrm>
            <a:off x="311700" y="1229875"/>
            <a:ext cx="38268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zh-TW"/>
              <a:t>For people who has more than 200,000 saving in checking account may be the active user  for the service</a:t>
            </a:r>
            <a:endParaRPr/>
          </a:p>
          <a:p>
            <a:pPr marL="0" lvl="0" indent="0" rtl="0">
              <a:spcBef>
                <a:spcPts val="1600"/>
              </a:spcBef>
              <a:spcAft>
                <a:spcPts val="0"/>
              </a:spcAft>
              <a:buNone/>
            </a:pPr>
            <a:r>
              <a:rPr lang="zh-TW"/>
              <a:t>=&gt;use the service more often</a:t>
            </a:r>
            <a:endParaRPr/>
          </a:p>
          <a:p>
            <a:pPr marL="0" lvl="0" indent="0" rtl="0">
              <a:spcBef>
                <a:spcPts val="1600"/>
              </a:spcBef>
              <a:spcAft>
                <a:spcPts val="1600"/>
              </a:spcAft>
              <a:buNone/>
            </a:pPr>
            <a:r>
              <a:rPr lang="zh-TW"/>
              <a:t>2.	For the customers have less than the amount, if they had paid all credit amount before, they are less likely to use the service.</a:t>
            </a:r>
            <a:endParaRPr/>
          </a:p>
        </p:txBody>
      </p:sp>
      <p:sp>
        <p:nvSpPr>
          <p:cNvPr id="1005" name="Shape 100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104</a:t>
            </a:fld>
            <a:endParaRPr/>
          </a:p>
        </p:txBody>
      </p:sp>
      <p:pic>
        <p:nvPicPr>
          <p:cNvPr id="1006" name="Shape 1006"/>
          <p:cNvPicPr preferRelativeResize="0"/>
          <p:nvPr/>
        </p:nvPicPr>
        <p:blipFill>
          <a:blip r:embed="rId3">
            <a:alphaModFix/>
          </a:blip>
          <a:stretch>
            <a:fillRect/>
          </a:stretch>
        </p:blipFill>
        <p:spPr>
          <a:xfrm>
            <a:off x="4337275" y="1080450"/>
            <a:ext cx="4700700" cy="251750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Shape 101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2. Neural Network</a:t>
            </a:r>
            <a:endParaRPr/>
          </a:p>
        </p:txBody>
      </p:sp>
      <p:sp>
        <p:nvSpPr>
          <p:cNvPr id="1012" name="Shape 1012"/>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zh-TW"/>
              <a:t>Multilayer perceptron are used</a:t>
            </a:r>
            <a:endParaRPr/>
          </a:p>
          <a:p>
            <a:pPr marL="457200" lvl="0" indent="-342900" rtl="0">
              <a:spcBef>
                <a:spcPts val="0"/>
              </a:spcBef>
              <a:spcAft>
                <a:spcPts val="0"/>
              </a:spcAft>
              <a:buSzPts val="1800"/>
              <a:buAutoNum type="arabicPeriod"/>
            </a:pPr>
            <a:r>
              <a:rPr lang="zh-TW"/>
              <a:t>Hidden nodes are used</a:t>
            </a:r>
            <a:endParaRPr/>
          </a:p>
          <a:p>
            <a:pPr marL="0" lvl="0" indent="0" rtl="0">
              <a:spcBef>
                <a:spcPts val="1600"/>
              </a:spcBef>
              <a:spcAft>
                <a:spcPts val="0"/>
              </a:spcAft>
              <a:buNone/>
            </a:pPr>
            <a:endParaRPr/>
          </a:p>
          <a:p>
            <a:pPr marL="0" lvl="0" indent="0" rtl="0">
              <a:spcBef>
                <a:spcPts val="1600"/>
              </a:spcBef>
              <a:spcAft>
                <a:spcPts val="1600"/>
              </a:spcAft>
              <a:buNone/>
            </a:pPr>
            <a:endParaRPr/>
          </a:p>
        </p:txBody>
      </p:sp>
      <p:sp>
        <p:nvSpPr>
          <p:cNvPr id="1013" name="Shape 101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105</a:t>
            </a:fld>
            <a:endParaRPr/>
          </a:p>
        </p:txBody>
      </p:sp>
      <p:pic>
        <p:nvPicPr>
          <p:cNvPr id="1014" name="Shape 1014"/>
          <p:cNvPicPr preferRelativeResize="0"/>
          <p:nvPr/>
        </p:nvPicPr>
        <p:blipFill>
          <a:blip r:embed="rId3">
            <a:alphaModFix/>
          </a:blip>
          <a:stretch>
            <a:fillRect/>
          </a:stretch>
        </p:blipFill>
        <p:spPr>
          <a:xfrm>
            <a:off x="5001963" y="589550"/>
            <a:ext cx="3209925" cy="2133600"/>
          </a:xfrm>
          <a:prstGeom prst="rect">
            <a:avLst/>
          </a:prstGeom>
          <a:noFill/>
          <a:ln>
            <a:noFill/>
          </a:ln>
        </p:spPr>
      </p:pic>
      <p:graphicFrame>
        <p:nvGraphicFramePr>
          <p:cNvPr id="1015" name="Shape 1015"/>
          <p:cNvGraphicFramePr/>
          <p:nvPr/>
        </p:nvGraphicFramePr>
        <p:xfrm>
          <a:off x="193075" y="2663875"/>
          <a:ext cx="3000000" cy="3000000"/>
        </p:xfrm>
        <a:graphic>
          <a:graphicData uri="http://schemas.openxmlformats.org/drawingml/2006/table">
            <a:tbl>
              <a:tblPr>
                <a:noFill/>
                <a:tableStyleId>{4CA87A06-4CA7-478D-B5B5-7D05A0335A67}</a:tableStyleId>
              </a:tblPr>
              <a:tblGrid>
                <a:gridCol w="1969450">
                  <a:extLst>
                    <a:ext uri="{9D8B030D-6E8A-4147-A177-3AD203B41FA5}">
                      <a16:colId xmlns:a16="http://schemas.microsoft.com/office/drawing/2014/main" val="20000"/>
                    </a:ext>
                  </a:extLst>
                </a:gridCol>
                <a:gridCol w="5269550">
                  <a:extLst>
                    <a:ext uri="{9D8B030D-6E8A-4147-A177-3AD203B41FA5}">
                      <a16:colId xmlns:a16="http://schemas.microsoft.com/office/drawing/2014/main" val="20001"/>
                    </a:ext>
                  </a:extLst>
                </a:gridCol>
              </a:tblGrid>
              <a:tr h="381000">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r>
                        <a:rPr lang="zh-TW"/>
                        <a:t>Discription</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zh-TW"/>
                        <a:t>Neural Network</a:t>
                      </a:r>
                      <a:endParaRPr/>
                    </a:p>
                  </a:txBody>
                  <a:tcPr marL="91425" marR="91425" marT="91425" marB="91425"/>
                </a:tc>
                <a:tc>
                  <a:txBody>
                    <a:bodyPr/>
                    <a:lstStyle/>
                    <a:p>
                      <a:pPr marL="0" lvl="0" indent="0">
                        <a:spcBef>
                          <a:spcPts val="0"/>
                        </a:spcBef>
                        <a:spcAft>
                          <a:spcPts val="0"/>
                        </a:spcAft>
                        <a:buNone/>
                      </a:pPr>
                      <a:r>
                        <a:rPr lang="zh-TW"/>
                        <a:t>All of variables are treated as input</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zh-TW"/>
                        <a:t>NN(Top5)</a:t>
                      </a:r>
                      <a:endParaRPr/>
                    </a:p>
                  </a:txBody>
                  <a:tcPr marL="91425" marR="91425" marT="91425" marB="91425"/>
                </a:tc>
                <a:tc>
                  <a:txBody>
                    <a:bodyPr/>
                    <a:lstStyle/>
                    <a:p>
                      <a:pPr marL="0" lvl="0" indent="0">
                        <a:spcBef>
                          <a:spcPts val="0"/>
                        </a:spcBef>
                        <a:spcAft>
                          <a:spcPts val="0"/>
                        </a:spcAft>
                        <a:buNone/>
                      </a:pPr>
                      <a:r>
                        <a:rPr lang="zh-TW"/>
                        <a:t>5 highest weight variables are chosed for analysis</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spcBef>
                          <a:spcPts val="0"/>
                        </a:spcBef>
                        <a:spcAft>
                          <a:spcPts val="0"/>
                        </a:spcAft>
                        <a:buNone/>
                      </a:pPr>
                      <a:r>
                        <a:rPr lang="zh-TW"/>
                        <a:t>NN(Top4)</a:t>
                      </a:r>
                      <a:endParaRPr/>
                    </a:p>
                  </a:txBody>
                  <a:tcPr marL="91425" marR="91425" marT="91425" marB="91425"/>
                </a:tc>
                <a:tc>
                  <a:txBody>
                    <a:bodyPr/>
                    <a:lstStyle/>
                    <a:p>
                      <a:pPr marL="0" lvl="0" indent="0">
                        <a:spcBef>
                          <a:spcPts val="0"/>
                        </a:spcBef>
                        <a:spcAft>
                          <a:spcPts val="0"/>
                        </a:spcAft>
                        <a:buNone/>
                      </a:pPr>
                      <a:r>
                        <a:rPr lang="zh-TW"/>
                        <a:t>4 highest weight variables are chosed for analysis</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spcBef>
                          <a:spcPts val="0"/>
                        </a:spcBef>
                        <a:spcAft>
                          <a:spcPts val="0"/>
                        </a:spcAft>
                        <a:buNone/>
                      </a:pPr>
                      <a:r>
                        <a:rPr lang="zh-TW"/>
                        <a:t>AutoNeural</a:t>
                      </a:r>
                      <a:endParaRPr/>
                    </a:p>
                  </a:txBody>
                  <a:tcPr marL="91425" marR="91425" marT="91425" marB="91425"/>
                </a:tc>
                <a:tc>
                  <a:txBody>
                    <a:bodyPr/>
                    <a:lstStyle/>
                    <a:p>
                      <a:pPr marL="0" lvl="0" indent="0">
                        <a:spcBef>
                          <a:spcPts val="0"/>
                        </a:spcBef>
                        <a:spcAft>
                          <a:spcPts val="0"/>
                        </a:spcAft>
                        <a:buNone/>
                      </a:pPr>
                      <a:r>
                        <a:rPr lang="zh-TW"/>
                        <a:t>SAS AutoNeural node are used for analysis</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Shape 10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Neural Network-Variables</a:t>
            </a:r>
            <a:endParaRPr/>
          </a:p>
        </p:txBody>
      </p:sp>
      <p:sp>
        <p:nvSpPr>
          <p:cNvPr id="1021" name="Shape 102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1022" name="Shape 102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106</a:t>
            </a:fld>
            <a:endParaRPr/>
          </a:p>
        </p:txBody>
      </p:sp>
      <p:graphicFrame>
        <p:nvGraphicFramePr>
          <p:cNvPr id="1023" name="Shape 1023"/>
          <p:cNvGraphicFramePr/>
          <p:nvPr/>
        </p:nvGraphicFramePr>
        <p:xfrm>
          <a:off x="2298775" y="2019750"/>
          <a:ext cx="3000000" cy="3000000"/>
        </p:xfrm>
        <a:graphic>
          <a:graphicData uri="http://schemas.openxmlformats.org/drawingml/2006/table">
            <a:tbl>
              <a:tblPr>
                <a:noFill/>
                <a:tableStyleId>{4CA87A06-4CA7-478D-B5B5-7D05A0335A67}</a:tableStyleId>
              </a:tblPr>
              <a:tblGrid>
                <a:gridCol w="3619500">
                  <a:extLst>
                    <a:ext uri="{9D8B030D-6E8A-4147-A177-3AD203B41FA5}">
                      <a16:colId xmlns:a16="http://schemas.microsoft.com/office/drawing/2014/main" val="20000"/>
                    </a:ext>
                  </a:extLst>
                </a:gridCol>
              </a:tblGrid>
              <a:tr h="400675">
                <a:tc>
                  <a:txBody>
                    <a:bodyPr/>
                    <a:lstStyle/>
                    <a:p>
                      <a:pPr marL="0" lvl="0" indent="0" rtl="0">
                        <a:spcBef>
                          <a:spcPts val="0"/>
                        </a:spcBef>
                        <a:spcAft>
                          <a:spcPts val="0"/>
                        </a:spcAft>
                        <a:buNone/>
                      </a:pPr>
                      <a:r>
                        <a:rPr lang="zh-TW"/>
                        <a:t>Residence_since</a:t>
                      </a:r>
                      <a:endParaRPr/>
                    </a:p>
                  </a:txBody>
                  <a:tcPr marL="91425" marR="91425" marT="91425" marB="91425"/>
                </a:tc>
                <a:extLst>
                  <a:ext uri="{0D108BD9-81ED-4DB2-BD59-A6C34878D82A}">
                    <a16:rowId xmlns:a16="http://schemas.microsoft.com/office/drawing/2014/main" val="10000"/>
                  </a:ext>
                </a:extLst>
              </a:tr>
              <a:tr h="400675">
                <a:tc>
                  <a:txBody>
                    <a:bodyPr/>
                    <a:lstStyle/>
                    <a:p>
                      <a:pPr marL="0" lvl="0" indent="0" rtl="0">
                        <a:spcBef>
                          <a:spcPts val="0"/>
                        </a:spcBef>
                        <a:spcAft>
                          <a:spcPts val="0"/>
                        </a:spcAft>
                        <a:buNone/>
                      </a:pPr>
                      <a:r>
                        <a:rPr lang="zh-TW"/>
                        <a:t>Saving_status</a:t>
                      </a:r>
                      <a:endParaRPr/>
                    </a:p>
                  </a:txBody>
                  <a:tcPr marL="91425" marR="91425" marT="91425" marB="91425"/>
                </a:tc>
                <a:extLst>
                  <a:ext uri="{0D108BD9-81ED-4DB2-BD59-A6C34878D82A}">
                    <a16:rowId xmlns:a16="http://schemas.microsoft.com/office/drawing/2014/main" val="10001"/>
                  </a:ext>
                </a:extLst>
              </a:tr>
              <a:tr h="400675">
                <a:tc>
                  <a:txBody>
                    <a:bodyPr/>
                    <a:lstStyle/>
                    <a:p>
                      <a:pPr marL="0" lvl="0" indent="0" rtl="0">
                        <a:spcBef>
                          <a:spcPts val="0"/>
                        </a:spcBef>
                        <a:spcAft>
                          <a:spcPts val="0"/>
                        </a:spcAft>
                        <a:buNone/>
                      </a:pPr>
                      <a:r>
                        <a:rPr lang="zh-TW"/>
                        <a:t>Qualification</a:t>
                      </a:r>
                      <a:endParaRPr/>
                    </a:p>
                  </a:txBody>
                  <a:tcPr marL="91425" marR="91425" marT="91425" marB="91425"/>
                </a:tc>
                <a:extLst>
                  <a:ext uri="{0D108BD9-81ED-4DB2-BD59-A6C34878D82A}">
                    <a16:rowId xmlns:a16="http://schemas.microsoft.com/office/drawing/2014/main" val="10002"/>
                  </a:ext>
                </a:extLst>
              </a:tr>
              <a:tr h="400675">
                <a:tc>
                  <a:txBody>
                    <a:bodyPr/>
                    <a:lstStyle/>
                    <a:p>
                      <a:pPr marL="0" lvl="0" indent="0" rtl="0">
                        <a:spcBef>
                          <a:spcPts val="0"/>
                        </a:spcBef>
                        <a:spcAft>
                          <a:spcPts val="0"/>
                        </a:spcAft>
                        <a:buNone/>
                      </a:pPr>
                      <a:r>
                        <a:rPr lang="zh-TW"/>
                        <a:t>Checking status</a:t>
                      </a:r>
                      <a:endParaRPr/>
                    </a:p>
                  </a:txBody>
                  <a:tcPr marL="91425" marR="91425" marT="91425" marB="91425"/>
                </a:tc>
                <a:extLst>
                  <a:ext uri="{0D108BD9-81ED-4DB2-BD59-A6C34878D82A}">
                    <a16:rowId xmlns:a16="http://schemas.microsoft.com/office/drawing/2014/main" val="10003"/>
                  </a:ext>
                </a:extLst>
              </a:tr>
              <a:tr h="400675">
                <a:tc>
                  <a:txBody>
                    <a:bodyPr/>
                    <a:lstStyle/>
                    <a:p>
                      <a:pPr marL="0" lvl="0" indent="0" rtl="0">
                        <a:spcBef>
                          <a:spcPts val="0"/>
                        </a:spcBef>
                        <a:spcAft>
                          <a:spcPts val="0"/>
                        </a:spcAft>
                        <a:buNone/>
                      </a:pPr>
                      <a:r>
                        <a:rPr lang="zh-TW"/>
                        <a:t>Other_payment</a:t>
                      </a:r>
                      <a:endParaRPr/>
                    </a:p>
                  </a:txBody>
                  <a:tcPr marL="91425" marR="91425" marT="91425" marB="91425"/>
                </a:tc>
                <a:extLst>
                  <a:ext uri="{0D108BD9-81ED-4DB2-BD59-A6C34878D82A}">
                    <a16:rowId xmlns:a16="http://schemas.microsoft.com/office/drawing/2014/main" val="10004"/>
                  </a:ext>
                </a:extLst>
              </a:tr>
            </a:tbl>
          </a:graphicData>
        </a:graphic>
      </p:graphicFrame>
      <p:grpSp>
        <p:nvGrpSpPr>
          <p:cNvPr id="1024" name="Shape 1024"/>
          <p:cNvGrpSpPr/>
          <p:nvPr/>
        </p:nvGrpSpPr>
        <p:grpSpPr>
          <a:xfrm>
            <a:off x="759425" y="2109463"/>
            <a:ext cx="6911650" cy="1823950"/>
            <a:chOff x="780125" y="2115775"/>
            <a:chExt cx="6911650" cy="1823950"/>
          </a:xfrm>
        </p:grpSpPr>
        <p:sp>
          <p:nvSpPr>
            <p:cNvPr id="1025" name="Shape 1025"/>
            <p:cNvSpPr/>
            <p:nvPr/>
          </p:nvSpPr>
          <p:spPr>
            <a:xfrm>
              <a:off x="2133325" y="2115775"/>
              <a:ext cx="75900" cy="14259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6" name="Shape 1026"/>
            <p:cNvSpPr/>
            <p:nvPr/>
          </p:nvSpPr>
          <p:spPr>
            <a:xfrm>
              <a:off x="6007825" y="2144525"/>
              <a:ext cx="158700" cy="17952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7" name="Shape 1027"/>
            <p:cNvSpPr txBox="1"/>
            <p:nvPr/>
          </p:nvSpPr>
          <p:spPr>
            <a:xfrm>
              <a:off x="780125" y="2416400"/>
              <a:ext cx="1215300" cy="5799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zh-TW" b="1"/>
                <a:t>Top 4 weight</a:t>
              </a:r>
              <a:endParaRPr b="1"/>
            </a:p>
          </p:txBody>
        </p:sp>
        <p:sp>
          <p:nvSpPr>
            <p:cNvPr id="1028" name="Shape 1028"/>
            <p:cNvSpPr txBox="1"/>
            <p:nvPr/>
          </p:nvSpPr>
          <p:spPr>
            <a:xfrm>
              <a:off x="6476475" y="2752175"/>
              <a:ext cx="1215300" cy="57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b="1"/>
                <a:t>Top 5 weight</a:t>
              </a:r>
              <a:endParaRPr b="1"/>
            </a:p>
          </p:txBody>
        </p:sp>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Shape 103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2. Neural Network- Result Comparison</a:t>
            </a:r>
            <a:endParaRPr/>
          </a:p>
        </p:txBody>
      </p:sp>
      <p:sp>
        <p:nvSpPr>
          <p:cNvPr id="1034" name="Shape 103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107</a:t>
            </a:fld>
            <a:endParaRPr/>
          </a:p>
        </p:txBody>
      </p:sp>
      <p:pic>
        <p:nvPicPr>
          <p:cNvPr id="1035" name="Shape 1035"/>
          <p:cNvPicPr preferRelativeResize="0"/>
          <p:nvPr/>
        </p:nvPicPr>
        <p:blipFill>
          <a:blip r:embed="rId3">
            <a:alphaModFix/>
          </a:blip>
          <a:stretch>
            <a:fillRect/>
          </a:stretch>
        </p:blipFill>
        <p:spPr>
          <a:xfrm>
            <a:off x="497075" y="1187200"/>
            <a:ext cx="7225401" cy="34986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Shape 10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2. Neural Network</a:t>
            </a:r>
            <a:endParaRPr/>
          </a:p>
        </p:txBody>
      </p:sp>
      <p:sp>
        <p:nvSpPr>
          <p:cNvPr id="1041" name="Shape 104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108</a:t>
            </a:fld>
            <a:endParaRPr/>
          </a:p>
        </p:txBody>
      </p:sp>
      <p:graphicFrame>
        <p:nvGraphicFramePr>
          <p:cNvPr id="1042" name="Shape 1042"/>
          <p:cNvGraphicFramePr/>
          <p:nvPr/>
        </p:nvGraphicFramePr>
        <p:xfrm>
          <a:off x="469125" y="1167513"/>
          <a:ext cx="3000000" cy="3000000"/>
        </p:xfrm>
        <a:graphic>
          <a:graphicData uri="http://schemas.openxmlformats.org/drawingml/2006/table">
            <a:tbl>
              <a:tblPr>
                <a:noFill/>
                <a:tableStyleId>{4CA87A06-4CA7-478D-B5B5-7D05A0335A67}</a:tableStyleId>
              </a:tblPr>
              <a:tblGrid>
                <a:gridCol w="1519975">
                  <a:extLst>
                    <a:ext uri="{9D8B030D-6E8A-4147-A177-3AD203B41FA5}">
                      <a16:colId xmlns:a16="http://schemas.microsoft.com/office/drawing/2014/main" val="20000"/>
                    </a:ext>
                  </a:extLst>
                </a:gridCol>
                <a:gridCol w="1519975">
                  <a:extLst>
                    <a:ext uri="{9D8B030D-6E8A-4147-A177-3AD203B41FA5}">
                      <a16:colId xmlns:a16="http://schemas.microsoft.com/office/drawing/2014/main" val="20001"/>
                    </a:ext>
                  </a:extLst>
                </a:gridCol>
                <a:gridCol w="1519975">
                  <a:extLst>
                    <a:ext uri="{9D8B030D-6E8A-4147-A177-3AD203B41FA5}">
                      <a16:colId xmlns:a16="http://schemas.microsoft.com/office/drawing/2014/main" val="20002"/>
                    </a:ext>
                  </a:extLst>
                </a:gridCol>
                <a:gridCol w="1519975">
                  <a:extLst>
                    <a:ext uri="{9D8B030D-6E8A-4147-A177-3AD203B41FA5}">
                      <a16:colId xmlns:a16="http://schemas.microsoft.com/office/drawing/2014/main" val="20003"/>
                    </a:ext>
                  </a:extLst>
                </a:gridCol>
              </a:tblGrid>
              <a:tr h="5183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r>
                        <a:rPr lang="zh-TW"/>
                        <a:t>Misclassification rate</a:t>
                      </a:r>
                      <a:endParaRPr/>
                    </a:p>
                  </a:txBody>
                  <a:tcPr marL="91425" marR="91425" marT="91425" marB="91425"/>
                </a:tc>
                <a:tc>
                  <a:txBody>
                    <a:bodyPr/>
                    <a:lstStyle/>
                    <a:p>
                      <a:pPr marL="0" lvl="0" indent="0" rtl="0">
                        <a:spcBef>
                          <a:spcPts val="0"/>
                        </a:spcBef>
                        <a:spcAft>
                          <a:spcPts val="0"/>
                        </a:spcAft>
                        <a:buNone/>
                      </a:pPr>
                      <a:r>
                        <a:rPr lang="zh-TW"/>
                        <a:t>ASE</a:t>
                      </a:r>
                      <a:endParaRPr/>
                    </a:p>
                  </a:txBody>
                  <a:tcPr marL="91425" marR="91425" marT="91425" marB="91425"/>
                </a:tc>
                <a:tc>
                  <a:txBody>
                    <a:bodyPr/>
                    <a:lstStyle/>
                    <a:p>
                      <a:pPr marL="0" lvl="0" indent="0" rtl="0">
                        <a:spcBef>
                          <a:spcPts val="0"/>
                        </a:spcBef>
                        <a:spcAft>
                          <a:spcPts val="0"/>
                        </a:spcAft>
                        <a:buNone/>
                      </a:pPr>
                      <a:r>
                        <a:rPr lang="zh-TW"/>
                        <a:t>ROC index</a:t>
                      </a:r>
                      <a:endParaRPr/>
                    </a:p>
                  </a:txBody>
                  <a:tcPr marL="91425" marR="91425" marT="91425" marB="91425"/>
                </a:tc>
                <a:extLst>
                  <a:ext uri="{0D108BD9-81ED-4DB2-BD59-A6C34878D82A}">
                    <a16:rowId xmlns:a16="http://schemas.microsoft.com/office/drawing/2014/main" val="10000"/>
                  </a:ext>
                </a:extLst>
              </a:tr>
              <a:tr h="698850">
                <a:tc>
                  <a:txBody>
                    <a:bodyPr/>
                    <a:lstStyle/>
                    <a:p>
                      <a:pPr marL="0" lvl="0" indent="0">
                        <a:spcBef>
                          <a:spcPts val="0"/>
                        </a:spcBef>
                        <a:spcAft>
                          <a:spcPts val="0"/>
                        </a:spcAft>
                        <a:buNone/>
                      </a:pPr>
                      <a:r>
                        <a:rPr lang="zh-TW"/>
                        <a:t>AutoNeural                       </a:t>
                      </a:r>
                      <a:endParaRPr/>
                    </a:p>
                  </a:txBody>
                  <a:tcPr marL="91425" marR="91425" marT="91425" marB="91425"/>
                </a:tc>
                <a:tc>
                  <a:txBody>
                    <a:bodyPr/>
                    <a:lstStyle/>
                    <a:p>
                      <a:pPr marL="0" lvl="0" indent="0">
                        <a:spcBef>
                          <a:spcPts val="0"/>
                        </a:spcBef>
                        <a:spcAft>
                          <a:spcPts val="0"/>
                        </a:spcAft>
                        <a:buNone/>
                      </a:pPr>
                      <a:r>
                        <a:rPr lang="zh-TW"/>
                        <a:t>0.23667      </a:t>
                      </a:r>
                      <a:endParaRPr/>
                    </a:p>
                  </a:txBody>
                  <a:tcPr marL="91425" marR="91425" marT="91425" marB="91425"/>
                </a:tc>
                <a:tc>
                  <a:txBody>
                    <a:bodyPr/>
                    <a:lstStyle/>
                    <a:p>
                      <a:pPr marL="0" lvl="0" indent="0">
                        <a:spcBef>
                          <a:spcPts val="0"/>
                        </a:spcBef>
                        <a:spcAft>
                          <a:spcPts val="0"/>
                        </a:spcAft>
                        <a:buNone/>
                      </a:pPr>
                      <a:r>
                        <a:rPr lang="zh-TW"/>
                        <a:t>0.22721</a:t>
                      </a:r>
                      <a:endParaRPr/>
                    </a:p>
                    <a:p>
                      <a:pPr marL="0" lvl="0" indent="0">
                        <a:spcBef>
                          <a:spcPts val="0"/>
                        </a:spcBef>
                        <a:spcAft>
                          <a:spcPts val="0"/>
                        </a:spcAft>
                        <a:buNone/>
                      </a:pPr>
                      <a:endParaRPr/>
                    </a:p>
                    <a:p>
                      <a:pPr marL="0" lvl="0" indent="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r>
                        <a:rPr lang="zh-TW"/>
                        <a:t>0.64</a:t>
                      </a:r>
                      <a:endParaRPr/>
                    </a:p>
                  </a:txBody>
                  <a:tcPr marL="91425" marR="91425" marT="91425" marB="91425"/>
                </a:tc>
                <a:extLst>
                  <a:ext uri="{0D108BD9-81ED-4DB2-BD59-A6C34878D82A}">
                    <a16:rowId xmlns:a16="http://schemas.microsoft.com/office/drawing/2014/main" val="10001"/>
                  </a:ext>
                </a:extLst>
              </a:tr>
              <a:tr h="518375">
                <a:tc>
                  <a:txBody>
                    <a:bodyPr/>
                    <a:lstStyle/>
                    <a:p>
                      <a:pPr marL="0" lvl="0" indent="0">
                        <a:spcBef>
                          <a:spcPts val="0"/>
                        </a:spcBef>
                        <a:spcAft>
                          <a:spcPts val="0"/>
                        </a:spcAft>
                        <a:buNone/>
                      </a:pPr>
                      <a:r>
                        <a:rPr lang="zh-TW"/>
                        <a:t> NN(Top5)                         </a:t>
                      </a:r>
                      <a:endParaRPr/>
                    </a:p>
                  </a:txBody>
                  <a:tcPr marL="91425" marR="91425" marT="91425" marB="91425"/>
                </a:tc>
                <a:tc>
                  <a:txBody>
                    <a:bodyPr/>
                    <a:lstStyle/>
                    <a:p>
                      <a:pPr marL="0" lvl="0" indent="0">
                        <a:spcBef>
                          <a:spcPts val="0"/>
                        </a:spcBef>
                        <a:spcAft>
                          <a:spcPts val="0"/>
                        </a:spcAft>
                        <a:buNone/>
                      </a:pPr>
                      <a:r>
                        <a:rPr lang="zh-TW"/>
                        <a:t>0.26333      </a:t>
                      </a:r>
                      <a:endParaRPr/>
                    </a:p>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r>
                        <a:rPr lang="zh-TW"/>
                        <a:t>0.22029</a:t>
                      </a:r>
                      <a:endParaRPr/>
                    </a:p>
                  </a:txBody>
                  <a:tcPr marL="91425" marR="91425" marT="91425" marB="91425"/>
                </a:tc>
                <a:tc>
                  <a:txBody>
                    <a:bodyPr/>
                    <a:lstStyle/>
                    <a:p>
                      <a:pPr marL="0" lvl="0" indent="0">
                        <a:spcBef>
                          <a:spcPts val="0"/>
                        </a:spcBef>
                        <a:spcAft>
                          <a:spcPts val="0"/>
                        </a:spcAft>
                        <a:buNone/>
                      </a:pPr>
                      <a:r>
                        <a:rPr lang="zh-TW"/>
                        <a:t>0.644</a:t>
                      </a:r>
                      <a:endParaRPr/>
                    </a:p>
                  </a:txBody>
                  <a:tcPr marL="91425" marR="91425" marT="91425" marB="91425"/>
                </a:tc>
                <a:extLst>
                  <a:ext uri="{0D108BD9-81ED-4DB2-BD59-A6C34878D82A}">
                    <a16:rowId xmlns:a16="http://schemas.microsoft.com/office/drawing/2014/main" val="10002"/>
                  </a:ext>
                </a:extLst>
              </a:tr>
              <a:tr h="879300">
                <a:tc>
                  <a:txBody>
                    <a:bodyPr/>
                    <a:lstStyle/>
                    <a:p>
                      <a:pPr marL="0" lvl="0" indent="0">
                        <a:spcBef>
                          <a:spcPts val="0"/>
                        </a:spcBef>
                        <a:spcAft>
                          <a:spcPts val="0"/>
                        </a:spcAft>
                        <a:buNone/>
                      </a:pPr>
                      <a:r>
                        <a:rPr lang="zh-TW"/>
                        <a:t>Neural  NN(Top4)                </a:t>
                      </a:r>
                      <a:endParaRPr/>
                    </a:p>
                  </a:txBody>
                  <a:tcPr marL="91425" marR="91425" marT="91425" marB="91425"/>
                </a:tc>
                <a:tc>
                  <a:txBody>
                    <a:bodyPr/>
                    <a:lstStyle/>
                    <a:p>
                      <a:pPr marL="0" lvl="0" indent="0">
                        <a:spcBef>
                          <a:spcPts val="0"/>
                        </a:spcBef>
                        <a:spcAft>
                          <a:spcPts val="0"/>
                        </a:spcAft>
                        <a:buNone/>
                      </a:pPr>
                      <a:r>
                        <a:rPr lang="zh-TW"/>
                        <a:t>0.26667      </a:t>
                      </a:r>
                      <a:endParaRPr/>
                    </a:p>
                    <a:p>
                      <a:pPr marL="0" lvl="0" indent="0">
                        <a:spcBef>
                          <a:spcPts val="0"/>
                        </a:spcBef>
                        <a:spcAft>
                          <a:spcPts val="0"/>
                        </a:spcAft>
                        <a:buNone/>
                      </a:pPr>
                      <a:r>
                        <a:rPr lang="zh-TW"/>
                        <a:t>  </a:t>
                      </a:r>
                      <a:endParaRPr/>
                    </a:p>
                    <a:p>
                      <a:pPr marL="0" lvl="0" indent="0">
                        <a:spcBef>
                          <a:spcPts val="0"/>
                        </a:spcBef>
                        <a:spcAft>
                          <a:spcPts val="0"/>
                        </a:spcAft>
                        <a:buNone/>
                      </a:pPr>
                      <a:endParaRPr/>
                    </a:p>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r>
                        <a:rPr lang="zh-TW"/>
                        <a:t>0.21680</a:t>
                      </a:r>
                      <a:endParaRPr/>
                    </a:p>
                  </a:txBody>
                  <a:tcPr marL="91425" marR="91425" marT="91425" marB="91425"/>
                </a:tc>
                <a:tc>
                  <a:txBody>
                    <a:bodyPr/>
                    <a:lstStyle/>
                    <a:p>
                      <a:pPr marL="0" lvl="0" indent="0" rtl="0">
                        <a:spcBef>
                          <a:spcPts val="0"/>
                        </a:spcBef>
                        <a:spcAft>
                          <a:spcPts val="0"/>
                        </a:spcAft>
                        <a:buNone/>
                      </a:pPr>
                      <a:r>
                        <a:rPr lang="zh-TW"/>
                        <a:t>0.609</a:t>
                      </a:r>
                      <a:endParaRPr/>
                    </a:p>
                  </a:txBody>
                  <a:tcPr marL="91425" marR="91425" marT="91425" marB="91425"/>
                </a:tc>
                <a:extLst>
                  <a:ext uri="{0D108BD9-81ED-4DB2-BD59-A6C34878D82A}">
                    <a16:rowId xmlns:a16="http://schemas.microsoft.com/office/drawing/2014/main" val="10003"/>
                  </a:ext>
                </a:extLst>
              </a:tr>
              <a:tr h="724100">
                <a:tc>
                  <a:txBody>
                    <a:bodyPr/>
                    <a:lstStyle/>
                    <a:p>
                      <a:pPr marL="0" lvl="0" indent="0">
                        <a:spcBef>
                          <a:spcPts val="0"/>
                        </a:spcBef>
                        <a:spcAft>
                          <a:spcPts val="0"/>
                        </a:spcAft>
                        <a:buNone/>
                      </a:pPr>
                      <a:r>
                        <a:rPr lang="zh-TW"/>
                        <a:t>Neural Network     </a:t>
                      </a:r>
                      <a:endParaRPr/>
                    </a:p>
                  </a:txBody>
                  <a:tcPr marL="91425" marR="91425" marT="91425" marB="91425"/>
                </a:tc>
                <a:tc>
                  <a:txBody>
                    <a:bodyPr/>
                    <a:lstStyle/>
                    <a:p>
                      <a:pPr marL="0" lvl="0" indent="0">
                        <a:spcBef>
                          <a:spcPts val="0"/>
                        </a:spcBef>
                        <a:spcAft>
                          <a:spcPts val="0"/>
                        </a:spcAft>
                        <a:buNone/>
                      </a:pPr>
                      <a:r>
                        <a:rPr lang="zh-TW"/>
                        <a:t>0.29000      </a:t>
                      </a:r>
                      <a:endParaRPr/>
                    </a:p>
                    <a:p>
                      <a:pPr marL="0" lvl="0" indent="0">
                        <a:spcBef>
                          <a:spcPts val="0"/>
                        </a:spcBef>
                        <a:spcAft>
                          <a:spcPts val="0"/>
                        </a:spcAft>
                        <a:buNone/>
                      </a:pPr>
                      <a:endParaRPr/>
                    </a:p>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r>
                        <a:rPr lang="zh-TW"/>
                        <a:t>0.24793</a:t>
                      </a:r>
                      <a:endParaRPr/>
                    </a:p>
                  </a:txBody>
                  <a:tcPr marL="91425" marR="91425" marT="91425" marB="91425"/>
                </a:tc>
                <a:tc>
                  <a:txBody>
                    <a:bodyPr/>
                    <a:lstStyle/>
                    <a:p>
                      <a:pPr marL="0" lvl="0" indent="0" rtl="0">
                        <a:spcBef>
                          <a:spcPts val="0"/>
                        </a:spcBef>
                        <a:spcAft>
                          <a:spcPts val="0"/>
                        </a:spcAft>
                        <a:buNone/>
                      </a:pPr>
                      <a:r>
                        <a:rPr lang="zh-TW"/>
                        <a:t>0.525</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Shape 104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2. Neural Network-autoNeural</a:t>
            </a:r>
            <a:endParaRPr/>
          </a:p>
        </p:txBody>
      </p:sp>
      <p:sp>
        <p:nvSpPr>
          <p:cNvPr id="1048" name="Shape 104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1049" name="Shape 104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109</a:t>
            </a:fld>
            <a:endParaRPr/>
          </a:p>
        </p:txBody>
      </p:sp>
      <p:pic>
        <p:nvPicPr>
          <p:cNvPr id="1050" name="Shape 1050"/>
          <p:cNvPicPr preferRelativeResize="0"/>
          <p:nvPr/>
        </p:nvPicPr>
        <p:blipFill>
          <a:blip r:embed="rId3">
            <a:alphaModFix/>
          </a:blip>
          <a:stretch>
            <a:fillRect/>
          </a:stretch>
        </p:blipFill>
        <p:spPr>
          <a:xfrm>
            <a:off x="579925" y="2328500"/>
            <a:ext cx="5171999" cy="2350325"/>
          </a:xfrm>
          <a:prstGeom prst="rect">
            <a:avLst/>
          </a:prstGeom>
          <a:noFill/>
          <a:ln>
            <a:noFill/>
          </a:ln>
        </p:spPr>
      </p:pic>
      <p:pic>
        <p:nvPicPr>
          <p:cNvPr id="1051" name="Shape 1051"/>
          <p:cNvPicPr preferRelativeResize="0"/>
          <p:nvPr/>
        </p:nvPicPr>
        <p:blipFill>
          <a:blip r:embed="rId4">
            <a:alphaModFix/>
          </a:blip>
          <a:stretch>
            <a:fillRect/>
          </a:stretch>
        </p:blipFill>
        <p:spPr>
          <a:xfrm>
            <a:off x="4888075" y="925150"/>
            <a:ext cx="4011901" cy="1801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1 - Logistic Regression (Results)</a:t>
            </a:r>
            <a:endParaRPr/>
          </a:p>
        </p:txBody>
      </p:sp>
      <p:sp>
        <p:nvSpPr>
          <p:cNvPr id="170" name="Shape 17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11</a:t>
            </a:fld>
            <a:endParaRPr/>
          </a:p>
        </p:txBody>
      </p:sp>
      <p:pic>
        <p:nvPicPr>
          <p:cNvPr id="171" name="Shape 171"/>
          <p:cNvPicPr preferRelativeResize="0"/>
          <p:nvPr/>
        </p:nvPicPr>
        <p:blipFill>
          <a:blip r:embed="rId3">
            <a:alphaModFix/>
          </a:blip>
          <a:stretch>
            <a:fillRect/>
          </a:stretch>
        </p:blipFill>
        <p:spPr>
          <a:xfrm>
            <a:off x="380125" y="1017800"/>
            <a:ext cx="3589975" cy="3868850"/>
          </a:xfrm>
          <a:prstGeom prst="rect">
            <a:avLst/>
          </a:prstGeom>
          <a:noFill/>
          <a:ln>
            <a:noFill/>
          </a:ln>
        </p:spPr>
      </p:pic>
      <p:sp>
        <p:nvSpPr>
          <p:cNvPr id="172" name="Shape 172"/>
          <p:cNvSpPr txBox="1"/>
          <p:nvPr/>
        </p:nvSpPr>
        <p:spPr>
          <a:xfrm>
            <a:off x="2814350" y="1076350"/>
            <a:ext cx="548700" cy="335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endParaRPr>
              <a:solidFill>
                <a:srgbClr val="FF0000"/>
              </a:solidFill>
            </a:endParaRPr>
          </a:p>
        </p:txBody>
      </p:sp>
      <p:cxnSp>
        <p:nvCxnSpPr>
          <p:cNvPr id="173" name="Shape 173"/>
          <p:cNvCxnSpPr>
            <a:stCxn id="172" idx="3"/>
          </p:cNvCxnSpPr>
          <p:nvPr/>
        </p:nvCxnSpPr>
        <p:spPr>
          <a:xfrm>
            <a:off x="3363050" y="1244050"/>
            <a:ext cx="1048200" cy="141000"/>
          </a:xfrm>
          <a:prstGeom prst="straightConnector1">
            <a:avLst/>
          </a:prstGeom>
          <a:noFill/>
          <a:ln w="9525" cap="flat" cmpd="sng">
            <a:solidFill>
              <a:srgbClr val="FF0000"/>
            </a:solidFill>
            <a:prstDash val="solid"/>
            <a:round/>
            <a:headEnd type="none" w="med" len="med"/>
            <a:tailEnd type="none" w="med" len="med"/>
          </a:ln>
        </p:spPr>
      </p:cxnSp>
      <p:sp>
        <p:nvSpPr>
          <p:cNvPr id="174" name="Shape 174"/>
          <p:cNvSpPr txBox="1"/>
          <p:nvPr/>
        </p:nvSpPr>
        <p:spPr>
          <a:xfrm>
            <a:off x="4411250" y="1146850"/>
            <a:ext cx="1623300" cy="335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r>
              <a:rPr lang="zh-TW"/>
              <a:t>overall significant</a:t>
            </a:r>
            <a:endParaRPr/>
          </a:p>
          <a:p>
            <a:pPr marL="0" lvl="0" indent="0">
              <a:spcBef>
                <a:spcPts val="0"/>
              </a:spcBef>
              <a:spcAft>
                <a:spcPts val="0"/>
              </a:spcAft>
              <a:buNone/>
            </a:pPr>
            <a:endParaRPr/>
          </a:p>
        </p:txBody>
      </p:sp>
      <p:sp>
        <p:nvSpPr>
          <p:cNvPr id="175" name="Shape 175"/>
          <p:cNvSpPr txBox="1"/>
          <p:nvPr/>
        </p:nvSpPr>
        <p:spPr>
          <a:xfrm>
            <a:off x="3061400" y="2858475"/>
            <a:ext cx="388200" cy="291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6" name="Shape 176"/>
          <p:cNvSpPr txBox="1"/>
          <p:nvPr/>
        </p:nvSpPr>
        <p:spPr>
          <a:xfrm>
            <a:off x="3036200" y="4217300"/>
            <a:ext cx="438600" cy="141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77" name="Shape 177"/>
          <p:cNvSpPr txBox="1"/>
          <p:nvPr/>
        </p:nvSpPr>
        <p:spPr>
          <a:xfrm>
            <a:off x="3036200" y="4561200"/>
            <a:ext cx="438600" cy="141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78" name="Shape 178"/>
          <p:cNvSpPr txBox="1"/>
          <p:nvPr/>
        </p:nvSpPr>
        <p:spPr>
          <a:xfrm>
            <a:off x="3036200" y="3588425"/>
            <a:ext cx="438600" cy="10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79" name="Shape 179"/>
          <p:cNvSpPr txBox="1"/>
          <p:nvPr/>
        </p:nvSpPr>
        <p:spPr>
          <a:xfrm>
            <a:off x="4245125" y="1683725"/>
            <a:ext cx="4764000" cy="843900"/>
          </a:xfrm>
          <a:prstGeom prst="rect">
            <a:avLst/>
          </a:prstGeom>
          <a:noFill/>
          <a:ln>
            <a:noFill/>
          </a:ln>
        </p:spPr>
        <p:txBody>
          <a:bodyPr spcFirstLastPara="1" wrap="square" lIns="91425" tIns="91425" rIns="91425" bIns="91425" anchor="t" anchorCtr="0">
            <a:noAutofit/>
          </a:bodyPr>
          <a:lstStyle/>
          <a:p>
            <a:pPr marL="0" lvl="0" indent="0">
              <a:lnSpc>
                <a:spcPct val="115000"/>
              </a:lnSpc>
              <a:spcBef>
                <a:spcPts val="0"/>
              </a:spcBef>
              <a:spcAft>
                <a:spcPts val="0"/>
              </a:spcAft>
              <a:buNone/>
            </a:pPr>
            <a:r>
              <a:rPr lang="zh-TW"/>
              <a:t>Significant variables:</a:t>
            </a:r>
            <a:endParaRPr/>
          </a:p>
          <a:p>
            <a:pPr marL="0" lvl="0" indent="0">
              <a:lnSpc>
                <a:spcPct val="115000"/>
              </a:lnSpc>
              <a:spcBef>
                <a:spcPts val="0"/>
              </a:spcBef>
              <a:spcAft>
                <a:spcPts val="0"/>
              </a:spcAft>
              <a:buNone/>
            </a:pPr>
            <a:r>
              <a:rPr lang="zh-TW"/>
              <a:t>Qualification, Approx_Fico_Score, Total_credit_lines, Housing, purpose</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Shape 105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2. Neural Network-autoNeural-Confusion Matric</a:t>
            </a:r>
            <a:endParaRPr/>
          </a:p>
        </p:txBody>
      </p:sp>
      <p:sp>
        <p:nvSpPr>
          <p:cNvPr id="1057" name="Shape 1057"/>
          <p:cNvSpPr txBox="1">
            <a:spLocks noGrp="1"/>
          </p:cNvSpPr>
          <p:nvPr>
            <p:ph type="body" idx="1"/>
          </p:nvPr>
        </p:nvSpPr>
        <p:spPr>
          <a:xfrm>
            <a:off x="697300" y="909675"/>
            <a:ext cx="4013400" cy="393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zh-TW"/>
              <a:t>Training</a:t>
            </a:r>
            <a:endParaRPr/>
          </a:p>
        </p:txBody>
      </p:sp>
      <p:sp>
        <p:nvSpPr>
          <p:cNvPr id="1058" name="Shape 105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110</a:t>
            </a:fld>
            <a:endParaRPr/>
          </a:p>
        </p:txBody>
      </p:sp>
      <p:graphicFrame>
        <p:nvGraphicFramePr>
          <p:cNvPr id="1059" name="Shape 1059"/>
          <p:cNvGraphicFramePr/>
          <p:nvPr/>
        </p:nvGraphicFramePr>
        <p:xfrm>
          <a:off x="552600" y="1344375"/>
          <a:ext cx="3000000" cy="3000000"/>
        </p:xfrm>
        <a:graphic>
          <a:graphicData uri="http://schemas.openxmlformats.org/drawingml/2006/table">
            <a:tbl>
              <a:tblPr>
                <a:noFill/>
                <a:tableStyleId>{4CA87A06-4CA7-478D-B5B5-7D05A0335A67}</a:tableStyleId>
              </a:tblPr>
              <a:tblGrid>
                <a:gridCol w="1773150">
                  <a:extLst>
                    <a:ext uri="{9D8B030D-6E8A-4147-A177-3AD203B41FA5}">
                      <a16:colId xmlns:a16="http://schemas.microsoft.com/office/drawing/2014/main" val="20000"/>
                    </a:ext>
                  </a:extLst>
                </a:gridCol>
                <a:gridCol w="1453550">
                  <a:extLst>
                    <a:ext uri="{9D8B030D-6E8A-4147-A177-3AD203B41FA5}">
                      <a16:colId xmlns:a16="http://schemas.microsoft.com/office/drawing/2014/main" val="20001"/>
                    </a:ext>
                  </a:extLst>
                </a:gridCol>
                <a:gridCol w="1661550">
                  <a:extLst>
                    <a:ext uri="{9D8B030D-6E8A-4147-A177-3AD203B41FA5}">
                      <a16:colId xmlns:a16="http://schemas.microsoft.com/office/drawing/2014/main" val="20002"/>
                    </a:ext>
                  </a:extLst>
                </a:gridCol>
              </a:tblGrid>
              <a:tr h="396200">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r>
                        <a:rPr lang="zh-TW"/>
                        <a:t>Predict active</a:t>
                      </a:r>
                      <a:endParaRPr/>
                    </a:p>
                  </a:txBody>
                  <a:tcPr marL="91425" marR="91425" marT="91425" marB="91425"/>
                </a:tc>
                <a:tc>
                  <a:txBody>
                    <a:bodyPr/>
                    <a:lstStyle/>
                    <a:p>
                      <a:pPr marL="0" lvl="0" indent="0">
                        <a:spcBef>
                          <a:spcPts val="0"/>
                        </a:spcBef>
                        <a:spcAft>
                          <a:spcPts val="0"/>
                        </a:spcAft>
                        <a:buNone/>
                      </a:pPr>
                      <a:r>
                        <a:rPr lang="zh-TW"/>
                        <a:t>Predictive inactive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zh-TW"/>
                        <a:t>Actual active</a:t>
                      </a:r>
                      <a:endParaRPr/>
                    </a:p>
                  </a:txBody>
                  <a:tcPr marL="91425" marR="91425" marT="91425" marB="91425"/>
                </a:tc>
                <a:tc>
                  <a:txBody>
                    <a:bodyPr/>
                    <a:lstStyle/>
                    <a:p>
                      <a:pPr marL="0" lvl="0" indent="0">
                        <a:spcBef>
                          <a:spcPts val="0"/>
                        </a:spcBef>
                        <a:spcAft>
                          <a:spcPts val="0"/>
                        </a:spcAft>
                        <a:buNone/>
                      </a:pPr>
                      <a:r>
                        <a:rPr lang="zh-TW"/>
                        <a:t>476</a:t>
                      </a:r>
                      <a:endParaRPr/>
                    </a:p>
                  </a:txBody>
                  <a:tcPr marL="91425" marR="91425" marT="91425" marB="91425"/>
                </a:tc>
                <a:tc>
                  <a:txBody>
                    <a:bodyPr/>
                    <a:lstStyle/>
                    <a:p>
                      <a:pPr marL="0" lvl="0" indent="0">
                        <a:spcBef>
                          <a:spcPts val="0"/>
                        </a:spcBef>
                        <a:spcAft>
                          <a:spcPts val="0"/>
                        </a:spcAft>
                        <a:buNone/>
                      </a:pPr>
                      <a:r>
                        <a:rPr lang="zh-TW"/>
                        <a:t>27</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zh-TW"/>
                        <a:t>Actual inactive</a:t>
                      </a:r>
                      <a:endParaRPr/>
                    </a:p>
                  </a:txBody>
                  <a:tcPr marL="91425" marR="91425" marT="91425" marB="91425"/>
                </a:tc>
                <a:tc>
                  <a:txBody>
                    <a:bodyPr/>
                    <a:lstStyle/>
                    <a:p>
                      <a:pPr marL="0" lvl="0" indent="0">
                        <a:spcBef>
                          <a:spcPts val="0"/>
                        </a:spcBef>
                        <a:spcAft>
                          <a:spcPts val="0"/>
                        </a:spcAft>
                        <a:buNone/>
                      </a:pPr>
                      <a:r>
                        <a:rPr lang="zh-TW"/>
                        <a:t>67</a:t>
                      </a:r>
                      <a:endParaRPr/>
                    </a:p>
                  </a:txBody>
                  <a:tcPr marL="91425" marR="91425" marT="91425" marB="91425"/>
                </a:tc>
                <a:tc>
                  <a:txBody>
                    <a:bodyPr/>
                    <a:lstStyle/>
                    <a:p>
                      <a:pPr marL="0" lvl="0" indent="0">
                        <a:spcBef>
                          <a:spcPts val="0"/>
                        </a:spcBef>
                        <a:spcAft>
                          <a:spcPts val="0"/>
                        </a:spcAft>
                        <a:buNone/>
                      </a:pPr>
                      <a:r>
                        <a:rPr lang="zh-TW"/>
                        <a:t>133</a:t>
                      </a:r>
                      <a:endParaRPr/>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1060" name="Shape 1060"/>
          <p:cNvGraphicFramePr/>
          <p:nvPr/>
        </p:nvGraphicFramePr>
        <p:xfrm>
          <a:off x="552600" y="3198475"/>
          <a:ext cx="3000000" cy="3000000"/>
        </p:xfrm>
        <a:graphic>
          <a:graphicData uri="http://schemas.openxmlformats.org/drawingml/2006/table">
            <a:tbl>
              <a:tblPr>
                <a:noFill/>
                <a:tableStyleId>{4CA87A06-4CA7-478D-B5B5-7D05A0335A67}</a:tableStyleId>
              </a:tblPr>
              <a:tblGrid>
                <a:gridCol w="2413000">
                  <a:extLst>
                    <a:ext uri="{9D8B030D-6E8A-4147-A177-3AD203B41FA5}">
                      <a16:colId xmlns:a16="http://schemas.microsoft.com/office/drawing/2014/main" val="20000"/>
                    </a:ext>
                  </a:extLst>
                </a:gridCol>
                <a:gridCol w="1260025">
                  <a:extLst>
                    <a:ext uri="{9D8B030D-6E8A-4147-A177-3AD203B41FA5}">
                      <a16:colId xmlns:a16="http://schemas.microsoft.com/office/drawing/2014/main" val="20001"/>
                    </a:ext>
                  </a:extLst>
                </a:gridCol>
                <a:gridCol w="1535825">
                  <a:extLst>
                    <a:ext uri="{9D8B030D-6E8A-4147-A177-3AD203B41FA5}">
                      <a16:colId xmlns:a16="http://schemas.microsoft.com/office/drawing/2014/main" val="20002"/>
                    </a:ext>
                  </a:extLst>
                </a:gridCol>
              </a:tblGrid>
              <a:tr h="344075">
                <a:tc>
                  <a:txBody>
                    <a:bodyPr/>
                    <a:lstStyle/>
                    <a:p>
                      <a:pPr marL="0" lvl="0" indent="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r>
                        <a:rPr lang="zh-TW"/>
                        <a:t>Predict active</a:t>
                      </a:r>
                      <a:endParaRPr/>
                    </a:p>
                  </a:txBody>
                  <a:tcPr marL="91425" marR="91425" marT="91425" marB="91425"/>
                </a:tc>
                <a:tc>
                  <a:txBody>
                    <a:bodyPr/>
                    <a:lstStyle/>
                    <a:p>
                      <a:pPr marL="0" lvl="0" indent="0">
                        <a:spcBef>
                          <a:spcPts val="0"/>
                        </a:spcBef>
                        <a:spcAft>
                          <a:spcPts val="0"/>
                        </a:spcAft>
                        <a:buNone/>
                      </a:pPr>
                      <a:r>
                        <a:rPr lang="zh-TW"/>
                        <a:t>Predictive inactive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rtl="0">
                        <a:spcBef>
                          <a:spcPts val="0"/>
                        </a:spcBef>
                        <a:spcAft>
                          <a:spcPts val="0"/>
                        </a:spcAft>
                        <a:buNone/>
                      </a:pPr>
                      <a:r>
                        <a:rPr lang="zh-TW"/>
                        <a:t>Actual active</a:t>
                      </a:r>
                      <a:endParaRPr/>
                    </a:p>
                  </a:txBody>
                  <a:tcPr marL="91425" marR="91425" marT="91425" marB="91425"/>
                </a:tc>
                <a:tc>
                  <a:txBody>
                    <a:bodyPr/>
                    <a:lstStyle/>
                    <a:p>
                      <a:pPr marL="0" lvl="0" indent="0">
                        <a:spcBef>
                          <a:spcPts val="0"/>
                        </a:spcBef>
                        <a:spcAft>
                          <a:spcPts val="0"/>
                        </a:spcAft>
                        <a:buNone/>
                      </a:pPr>
                      <a:r>
                        <a:rPr lang="zh-TW"/>
                        <a:t>189</a:t>
                      </a:r>
                      <a:endParaRPr/>
                    </a:p>
                  </a:txBody>
                  <a:tcPr marL="91425" marR="91425" marT="91425" marB="91425"/>
                </a:tc>
                <a:tc>
                  <a:txBody>
                    <a:bodyPr/>
                    <a:lstStyle/>
                    <a:p>
                      <a:pPr marL="0" lvl="0" indent="0">
                        <a:spcBef>
                          <a:spcPts val="0"/>
                        </a:spcBef>
                        <a:spcAft>
                          <a:spcPts val="0"/>
                        </a:spcAft>
                        <a:buNone/>
                      </a:pPr>
                      <a:r>
                        <a:rPr lang="zh-TW"/>
                        <a:t>27</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zh-TW"/>
                        <a:t>Actual inactive</a:t>
                      </a:r>
                      <a:endParaRPr/>
                    </a:p>
                  </a:txBody>
                  <a:tcPr marL="91425" marR="91425" marT="91425" marB="91425"/>
                </a:tc>
                <a:tc>
                  <a:txBody>
                    <a:bodyPr/>
                    <a:lstStyle/>
                    <a:p>
                      <a:pPr marL="0" lvl="0" indent="0">
                        <a:spcBef>
                          <a:spcPts val="0"/>
                        </a:spcBef>
                        <a:spcAft>
                          <a:spcPts val="0"/>
                        </a:spcAft>
                        <a:buNone/>
                      </a:pPr>
                      <a:r>
                        <a:rPr lang="zh-TW"/>
                        <a:t>44</a:t>
                      </a:r>
                      <a:endParaRPr/>
                    </a:p>
                  </a:txBody>
                  <a:tcPr marL="91425" marR="91425" marT="91425" marB="91425"/>
                </a:tc>
                <a:tc>
                  <a:txBody>
                    <a:bodyPr/>
                    <a:lstStyle/>
                    <a:p>
                      <a:pPr marL="0" lvl="0" indent="0">
                        <a:spcBef>
                          <a:spcPts val="0"/>
                        </a:spcBef>
                        <a:spcAft>
                          <a:spcPts val="0"/>
                        </a:spcAft>
                        <a:buNone/>
                      </a:pPr>
                      <a:r>
                        <a:rPr lang="zh-TW"/>
                        <a:t>40</a:t>
                      </a:r>
                      <a:endParaRPr/>
                    </a:p>
                  </a:txBody>
                  <a:tcPr marL="91425" marR="91425" marT="91425" marB="91425"/>
                </a:tc>
                <a:extLst>
                  <a:ext uri="{0D108BD9-81ED-4DB2-BD59-A6C34878D82A}">
                    <a16:rowId xmlns:a16="http://schemas.microsoft.com/office/drawing/2014/main" val="10002"/>
                  </a:ext>
                </a:extLst>
              </a:tr>
            </a:tbl>
          </a:graphicData>
        </a:graphic>
      </p:graphicFrame>
      <p:sp>
        <p:nvSpPr>
          <p:cNvPr id="1061" name="Shape 1061"/>
          <p:cNvSpPr txBox="1">
            <a:spLocks noGrp="1"/>
          </p:cNvSpPr>
          <p:nvPr>
            <p:ph type="body" idx="1"/>
          </p:nvPr>
        </p:nvSpPr>
        <p:spPr>
          <a:xfrm>
            <a:off x="621875" y="2739775"/>
            <a:ext cx="4013400" cy="393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zh-TW"/>
              <a:t>Viladation</a:t>
            </a:r>
            <a:endParaRPr/>
          </a:p>
        </p:txBody>
      </p:sp>
      <p:sp>
        <p:nvSpPr>
          <p:cNvPr id="1062" name="Shape 1062"/>
          <p:cNvSpPr txBox="1"/>
          <p:nvPr/>
        </p:nvSpPr>
        <p:spPr>
          <a:xfrm>
            <a:off x="6683100" y="1656975"/>
            <a:ext cx="1815600" cy="1808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zh-TW"/>
              <a:t>Validation:</a:t>
            </a:r>
            <a:endParaRPr/>
          </a:p>
          <a:p>
            <a:pPr marL="0" lvl="0" indent="0">
              <a:spcBef>
                <a:spcPts val="0"/>
              </a:spcBef>
              <a:spcAft>
                <a:spcPts val="0"/>
              </a:spcAft>
              <a:buNone/>
            </a:pPr>
            <a:r>
              <a:rPr lang="zh-TW"/>
              <a:t>Sensitivity: 0.875</a:t>
            </a:r>
            <a:endParaRPr/>
          </a:p>
          <a:p>
            <a:pPr marL="0" lvl="0" indent="0">
              <a:spcBef>
                <a:spcPts val="0"/>
              </a:spcBef>
              <a:spcAft>
                <a:spcPts val="0"/>
              </a:spcAft>
              <a:buNone/>
            </a:pPr>
            <a:r>
              <a:rPr lang="zh-TW"/>
              <a:t>Specificity: 0.476</a:t>
            </a:r>
            <a:endParaRPr/>
          </a:p>
          <a:p>
            <a:pPr marL="0" lvl="0" indent="0">
              <a:spcBef>
                <a:spcPts val="0"/>
              </a:spcBef>
              <a:spcAft>
                <a:spcPts val="0"/>
              </a:spcAft>
              <a:buNone/>
            </a:pPr>
            <a:r>
              <a:rPr lang="zh-TW"/>
              <a:t>Accuracy: 0.763</a:t>
            </a:r>
            <a:endParaRPr/>
          </a:p>
          <a:p>
            <a:pPr marL="0" lvl="0" indent="0">
              <a:spcBef>
                <a:spcPts val="0"/>
              </a:spcBef>
              <a:spcAft>
                <a:spcPts val="0"/>
              </a:spcAft>
              <a:buNone/>
            </a:pPr>
            <a:endParaRPr/>
          </a:p>
          <a:p>
            <a:pPr marL="0" lvl="0" indent="0">
              <a:spcBef>
                <a:spcPts val="0"/>
              </a:spcBef>
              <a:spcAft>
                <a:spcPts val="0"/>
              </a:spcAft>
              <a:buNone/>
            </a:pP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Shape 106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3. MBR</a:t>
            </a:r>
            <a:endParaRPr/>
          </a:p>
        </p:txBody>
      </p:sp>
      <p:sp>
        <p:nvSpPr>
          <p:cNvPr id="1068" name="Shape 1068"/>
          <p:cNvSpPr txBox="1">
            <a:spLocks noGrp="1"/>
          </p:cNvSpPr>
          <p:nvPr>
            <p:ph type="body" idx="1"/>
          </p:nvPr>
        </p:nvSpPr>
        <p:spPr>
          <a:xfrm>
            <a:off x="311700" y="1229875"/>
            <a:ext cx="29745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zh-TW"/>
              <a:t>Find nearest neighbors to predict the result</a:t>
            </a:r>
            <a:endParaRPr/>
          </a:p>
          <a:p>
            <a:pPr marL="457200" lvl="0" indent="-342900" rtl="0">
              <a:spcBef>
                <a:spcPts val="0"/>
              </a:spcBef>
              <a:spcAft>
                <a:spcPts val="0"/>
              </a:spcAft>
              <a:buSzPts val="1800"/>
              <a:buAutoNum type="arabicPeriod"/>
            </a:pPr>
            <a:r>
              <a:rPr lang="zh-TW"/>
              <a:t>Using interactive grouping to transfer catagory data into continous ones  </a:t>
            </a:r>
            <a:endParaRPr/>
          </a:p>
          <a:p>
            <a:pPr marL="457200" lvl="0" indent="-342900">
              <a:spcBef>
                <a:spcPts val="0"/>
              </a:spcBef>
              <a:spcAft>
                <a:spcPts val="0"/>
              </a:spcAft>
              <a:buSzPts val="1800"/>
              <a:buAutoNum type="arabicPeriod"/>
            </a:pPr>
            <a:r>
              <a:rPr lang="zh-TW"/>
              <a:t>Change the number of neighbors to find the best outcome </a:t>
            </a:r>
            <a:endParaRPr/>
          </a:p>
        </p:txBody>
      </p:sp>
      <p:sp>
        <p:nvSpPr>
          <p:cNvPr id="1069" name="Shape 106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111</a:t>
            </a:fld>
            <a:endParaRPr/>
          </a:p>
        </p:txBody>
      </p:sp>
      <p:pic>
        <p:nvPicPr>
          <p:cNvPr id="1070" name="Shape 1070"/>
          <p:cNvPicPr preferRelativeResize="0"/>
          <p:nvPr/>
        </p:nvPicPr>
        <p:blipFill>
          <a:blip r:embed="rId3">
            <a:alphaModFix/>
          </a:blip>
          <a:stretch>
            <a:fillRect/>
          </a:stretch>
        </p:blipFill>
        <p:spPr>
          <a:xfrm>
            <a:off x="3441150" y="410000"/>
            <a:ext cx="5391150" cy="22479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Shape 107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3. MBR-Interactive Grouping</a:t>
            </a:r>
            <a:endParaRPr/>
          </a:p>
        </p:txBody>
      </p:sp>
      <p:sp>
        <p:nvSpPr>
          <p:cNvPr id="1076" name="Shape 107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112</a:t>
            </a:fld>
            <a:endParaRPr/>
          </a:p>
        </p:txBody>
      </p:sp>
      <p:graphicFrame>
        <p:nvGraphicFramePr>
          <p:cNvPr id="1077" name="Shape 1077"/>
          <p:cNvGraphicFramePr/>
          <p:nvPr/>
        </p:nvGraphicFramePr>
        <p:xfrm>
          <a:off x="448500" y="1385400"/>
          <a:ext cx="3000000" cy="3000000"/>
        </p:xfrm>
        <a:graphic>
          <a:graphicData uri="http://schemas.openxmlformats.org/drawingml/2006/table">
            <a:tbl>
              <a:tblPr>
                <a:noFill/>
                <a:tableStyleId>{4CA87A06-4CA7-478D-B5B5-7D05A0335A67}</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533175">
                <a:tc>
                  <a:txBody>
                    <a:bodyPr/>
                    <a:lstStyle/>
                    <a:p>
                      <a:pPr marL="0" lvl="0" indent="0" rtl="0">
                        <a:lnSpc>
                          <a:spcPct val="115000"/>
                        </a:lnSpc>
                        <a:spcBef>
                          <a:spcPts val="0"/>
                        </a:spcBef>
                        <a:spcAft>
                          <a:spcPts val="1600"/>
                        </a:spcAft>
                        <a:buNone/>
                      </a:pPr>
                      <a:r>
                        <a:rPr lang="zh-TW" sz="1800">
                          <a:solidFill>
                            <a:schemeClr val="dk2"/>
                          </a:solidFill>
                          <a:latin typeface="Roboto"/>
                          <a:ea typeface="Roboto"/>
                          <a:cs typeface="Roboto"/>
                          <a:sym typeface="Roboto"/>
                        </a:rPr>
                        <a:t>savings_status</a:t>
                      </a:r>
                      <a:endParaRPr/>
                    </a:p>
                  </a:txBody>
                  <a:tcPr marL="91425" marR="91425" marT="91425" marB="91425"/>
                </a:tc>
                <a:tc>
                  <a:txBody>
                    <a:bodyPr/>
                    <a:lstStyle/>
                    <a:p>
                      <a:pPr marL="0" lvl="0" indent="0" rtl="0">
                        <a:lnSpc>
                          <a:spcPct val="115000"/>
                        </a:lnSpc>
                        <a:spcBef>
                          <a:spcPts val="0"/>
                        </a:spcBef>
                        <a:spcAft>
                          <a:spcPts val="1600"/>
                        </a:spcAft>
                        <a:buNone/>
                      </a:pPr>
                      <a:r>
                        <a:rPr lang="zh-TW" sz="1800">
                          <a:solidFill>
                            <a:schemeClr val="dk2"/>
                          </a:solidFill>
                          <a:latin typeface="Roboto"/>
                          <a:ea typeface="Roboto"/>
                          <a:cs typeface="Roboto"/>
                          <a:sym typeface="Roboto"/>
                        </a:rPr>
                        <a:t>checking_status</a:t>
                      </a:r>
                      <a:endParaRPr/>
                    </a:p>
                  </a:txBody>
                  <a:tcPr marL="91425" marR="91425" marT="91425" marB="91425"/>
                </a:tc>
                <a:tc>
                  <a:txBody>
                    <a:bodyPr/>
                    <a:lstStyle/>
                    <a:p>
                      <a:pPr marL="0" lvl="0" indent="0" rtl="0">
                        <a:lnSpc>
                          <a:spcPct val="115000"/>
                        </a:lnSpc>
                        <a:spcBef>
                          <a:spcPts val="0"/>
                        </a:spcBef>
                        <a:spcAft>
                          <a:spcPts val="1600"/>
                        </a:spcAft>
                        <a:buNone/>
                      </a:pPr>
                      <a:r>
                        <a:rPr lang="zh-TW" sz="1800">
                          <a:solidFill>
                            <a:schemeClr val="dk2"/>
                          </a:solidFill>
                          <a:latin typeface="Roboto"/>
                          <a:ea typeface="Roboto"/>
                          <a:cs typeface="Roboto"/>
                          <a:sym typeface="Roboto"/>
                        </a:rPr>
                        <a:t>credit_history</a:t>
                      </a:r>
                      <a:endParaRPr/>
                    </a:p>
                  </a:txBody>
                  <a:tcPr marL="91425" marR="91425" marT="91425" marB="91425"/>
                </a:tc>
                <a:extLst>
                  <a:ext uri="{0D108BD9-81ED-4DB2-BD59-A6C34878D82A}">
                    <a16:rowId xmlns:a16="http://schemas.microsoft.com/office/drawing/2014/main" val="10000"/>
                  </a:ext>
                </a:extLst>
              </a:tr>
              <a:tr h="600175">
                <a:tc>
                  <a:txBody>
                    <a:bodyPr/>
                    <a:lstStyle/>
                    <a:p>
                      <a:pPr marL="0" lvl="0" indent="0" rtl="0">
                        <a:lnSpc>
                          <a:spcPct val="115000"/>
                        </a:lnSpc>
                        <a:spcBef>
                          <a:spcPts val="0"/>
                        </a:spcBef>
                        <a:spcAft>
                          <a:spcPts val="1600"/>
                        </a:spcAft>
                        <a:buNone/>
                      </a:pPr>
                      <a:r>
                        <a:rPr lang="zh-TW" sz="1800">
                          <a:solidFill>
                            <a:schemeClr val="dk2"/>
                          </a:solidFill>
                          <a:latin typeface="Roboto"/>
                          <a:ea typeface="Roboto"/>
                          <a:cs typeface="Roboto"/>
                          <a:sym typeface="Roboto"/>
                        </a:rPr>
                        <a:t>employment</a:t>
                      </a:r>
                      <a:endParaRPr/>
                    </a:p>
                  </a:txBody>
                  <a:tcPr marL="91425" marR="91425" marT="91425" marB="91425"/>
                </a:tc>
                <a:tc>
                  <a:txBody>
                    <a:bodyPr/>
                    <a:lstStyle/>
                    <a:p>
                      <a:pPr marL="0" lvl="0" indent="0" rtl="0">
                        <a:lnSpc>
                          <a:spcPct val="115000"/>
                        </a:lnSpc>
                        <a:spcBef>
                          <a:spcPts val="0"/>
                        </a:spcBef>
                        <a:spcAft>
                          <a:spcPts val="1600"/>
                        </a:spcAft>
                        <a:buNone/>
                      </a:pPr>
                      <a:r>
                        <a:rPr lang="zh-TW" sz="1800">
                          <a:solidFill>
                            <a:schemeClr val="dk2"/>
                          </a:solidFill>
                          <a:latin typeface="Roboto"/>
                          <a:ea typeface="Roboto"/>
                          <a:cs typeface="Roboto"/>
                          <a:sym typeface="Roboto"/>
                        </a:rPr>
                        <a:t>housing </a:t>
                      </a:r>
                      <a:endParaRPr/>
                    </a:p>
                  </a:txBody>
                  <a:tcPr marL="91425" marR="91425" marT="91425" marB="91425"/>
                </a:tc>
                <a:tc>
                  <a:txBody>
                    <a:bodyPr/>
                    <a:lstStyle/>
                    <a:p>
                      <a:pPr marL="0" lvl="0" indent="0" rtl="0">
                        <a:lnSpc>
                          <a:spcPct val="115000"/>
                        </a:lnSpc>
                        <a:spcBef>
                          <a:spcPts val="0"/>
                        </a:spcBef>
                        <a:spcAft>
                          <a:spcPts val="1600"/>
                        </a:spcAft>
                        <a:buNone/>
                      </a:pPr>
                      <a:r>
                        <a:rPr lang="zh-TW" sz="1800">
                          <a:solidFill>
                            <a:schemeClr val="dk2"/>
                          </a:solidFill>
                          <a:latin typeface="Roboto"/>
                          <a:ea typeface="Roboto"/>
                          <a:cs typeface="Roboto"/>
                          <a:sym typeface="Roboto"/>
                        </a:rPr>
                        <a:t>other_payment_plans   </a:t>
                      </a:r>
                      <a:endParaRPr/>
                    </a:p>
                  </a:txBody>
                  <a:tcPr marL="91425" marR="91425" marT="91425" marB="91425"/>
                </a:tc>
                <a:extLst>
                  <a:ext uri="{0D108BD9-81ED-4DB2-BD59-A6C34878D82A}">
                    <a16:rowId xmlns:a16="http://schemas.microsoft.com/office/drawing/2014/main" val="10001"/>
                  </a:ext>
                </a:extLst>
              </a:tr>
            </a:tbl>
          </a:graphicData>
        </a:graphic>
      </p:graphicFrame>
      <p:pic>
        <p:nvPicPr>
          <p:cNvPr id="1078" name="Shape 1078"/>
          <p:cNvPicPr preferRelativeResize="0"/>
          <p:nvPr/>
        </p:nvPicPr>
        <p:blipFill>
          <a:blip r:embed="rId3">
            <a:alphaModFix/>
          </a:blip>
          <a:stretch>
            <a:fillRect/>
          </a:stretch>
        </p:blipFill>
        <p:spPr>
          <a:xfrm>
            <a:off x="1311776" y="2779795"/>
            <a:ext cx="4193824" cy="20880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Shape 108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3. MBR- Comparison</a:t>
            </a:r>
            <a:endParaRPr/>
          </a:p>
        </p:txBody>
      </p:sp>
      <p:sp>
        <p:nvSpPr>
          <p:cNvPr id="1084" name="Shape 1084"/>
          <p:cNvSpPr txBox="1">
            <a:spLocks noGrp="1"/>
          </p:cNvSpPr>
          <p:nvPr>
            <p:ph type="body" idx="1"/>
          </p:nvPr>
        </p:nvSpPr>
        <p:spPr>
          <a:xfrm>
            <a:off x="6594600" y="579950"/>
            <a:ext cx="2237700" cy="327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1. The one without grouping has worse performance than other 3</a:t>
            </a:r>
            <a:endParaRPr/>
          </a:p>
          <a:p>
            <a:pPr marL="0" lvl="0" indent="0" rtl="0">
              <a:spcBef>
                <a:spcPts val="1600"/>
              </a:spcBef>
              <a:spcAft>
                <a:spcPts val="1600"/>
              </a:spcAft>
              <a:buNone/>
            </a:pPr>
            <a:r>
              <a:rPr lang="zh-TW"/>
              <a:t>2. Have better performance in Train data when the neighbor is less</a:t>
            </a:r>
            <a:endParaRPr/>
          </a:p>
        </p:txBody>
      </p:sp>
      <p:sp>
        <p:nvSpPr>
          <p:cNvPr id="1085" name="Shape 108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113</a:t>
            </a:fld>
            <a:endParaRPr/>
          </a:p>
        </p:txBody>
      </p:sp>
      <p:pic>
        <p:nvPicPr>
          <p:cNvPr id="1086" name="Shape 1086"/>
          <p:cNvPicPr preferRelativeResize="0"/>
          <p:nvPr/>
        </p:nvPicPr>
        <p:blipFill>
          <a:blip r:embed="rId3">
            <a:alphaModFix/>
          </a:blip>
          <a:stretch>
            <a:fillRect/>
          </a:stretch>
        </p:blipFill>
        <p:spPr>
          <a:xfrm>
            <a:off x="510925" y="1358975"/>
            <a:ext cx="6030975" cy="29202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Shape 109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3. MBR- Comparison</a:t>
            </a:r>
            <a:endParaRPr/>
          </a:p>
        </p:txBody>
      </p:sp>
      <p:sp>
        <p:nvSpPr>
          <p:cNvPr id="1092" name="Shape 109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114</a:t>
            </a:fld>
            <a:endParaRPr/>
          </a:p>
        </p:txBody>
      </p:sp>
      <p:graphicFrame>
        <p:nvGraphicFramePr>
          <p:cNvPr id="1093" name="Shape 1093"/>
          <p:cNvGraphicFramePr/>
          <p:nvPr/>
        </p:nvGraphicFramePr>
        <p:xfrm>
          <a:off x="773000" y="1104925"/>
          <a:ext cx="3000000" cy="3000000"/>
        </p:xfrm>
        <a:graphic>
          <a:graphicData uri="http://schemas.openxmlformats.org/drawingml/2006/table">
            <a:tbl>
              <a:tblPr>
                <a:noFill/>
                <a:tableStyleId>{4CA87A06-4CA7-478D-B5B5-7D05A0335A67}</a:tableStyleId>
              </a:tblPr>
              <a:tblGrid>
                <a:gridCol w="1291525">
                  <a:extLst>
                    <a:ext uri="{9D8B030D-6E8A-4147-A177-3AD203B41FA5}">
                      <a16:colId xmlns:a16="http://schemas.microsoft.com/office/drawing/2014/main" val="20000"/>
                    </a:ext>
                  </a:extLst>
                </a:gridCol>
                <a:gridCol w="1491725">
                  <a:extLst>
                    <a:ext uri="{9D8B030D-6E8A-4147-A177-3AD203B41FA5}">
                      <a16:colId xmlns:a16="http://schemas.microsoft.com/office/drawing/2014/main" val="20001"/>
                    </a:ext>
                  </a:extLst>
                </a:gridCol>
                <a:gridCol w="1091325">
                  <a:extLst>
                    <a:ext uri="{9D8B030D-6E8A-4147-A177-3AD203B41FA5}">
                      <a16:colId xmlns:a16="http://schemas.microsoft.com/office/drawing/2014/main" val="20002"/>
                    </a:ext>
                  </a:extLst>
                </a:gridCol>
                <a:gridCol w="1291525">
                  <a:extLst>
                    <a:ext uri="{9D8B030D-6E8A-4147-A177-3AD203B41FA5}">
                      <a16:colId xmlns:a16="http://schemas.microsoft.com/office/drawing/2014/main" val="20003"/>
                    </a:ext>
                  </a:extLst>
                </a:gridCol>
              </a:tblGrid>
              <a:tr h="620975">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r>
                        <a:rPr lang="zh-TW"/>
                        <a:t>Misclassification rate</a:t>
                      </a:r>
                      <a:endParaRPr/>
                    </a:p>
                  </a:txBody>
                  <a:tcPr marL="91425" marR="91425" marT="91425" marB="91425"/>
                </a:tc>
                <a:tc>
                  <a:txBody>
                    <a:bodyPr/>
                    <a:lstStyle/>
                    <a:p>
                      <a:pPr marL="0" lvl="0" indent="0">
                        <a:spcBef>
                          <a:spcPts val="0"/>
                        </a:spcBef>
                        <a:spcAft>
                          <a:spcPts val="0"/>
                        </a:spcAft>
                        <a:buNone/>
                      </a:pPr>
                      <a:r>
                        <a:rPr lang="zh-TW"/>
                        <a:t>ASE</a:t>
                      </a:r>
                      <a:endParaRPr/>
                    </a:p>
                  </a:txBody>
                  <a:tcPr marL="91425" marR="91425" marT="91425" marB="91425"/>
                </a:tc>
                <a:tc>
                  <a:txBody>
                    <a:bodyPr/>
                    <a:lstStyle/>
                    <a:p>
                      <a:pPr marL="0" lvl="0" indent="0" rtl="0">
                        <a:spcBef>
                          <a:spcPts val="0"/>
                        </a:spcBef>
                        <a:spcAft>
                          <a:spcPts val="0"/>
                        </a:spcAft>
                        <a:buNone/>
                      </a:pPr>
                      <a:r>
                        <a:rPr lang="zh-TW"/>
                        <a:t>ROC index</a:t>
                      </a:r>
                      <a:endParaRPr/>
                    </a:p>
                  </a:txBody>
                  <a:tcPr marL="91425" marR="91425" marT="91425" marB="91425"/>
                </a:tc>
                <a:extLst>
                  <a:ext uri="{0D108BD9-81ED-4DB2-BD59-A6C34878D82A}">
                    <a16:rowId xmlns:a16="http://schemas.microsoft.com/office/drawing/2014/main" val="10000"/>
                  </a:ext>
                </a:extLst>
              </a:tr>
              <a:tr h="901100">
                <a:tc>
                  <a:txBody>
                    <a:bodyPr/>
                    <a:lstStyle/>
                    <a:p>
                      <a:pPr marL="0" lvl="0" indent="0">
                        <a:spcBef>
                          <a:spcPts val="0"/>
                        </a:spcBef>
                        <a:spcAft>
                          <a:spcPts val="0"/>
                        </a:spcAft>
                        <a:buNone/>
                      </a:pPr>
                      <a:r>
                        <a:rPr lang="zh-TW"/>
                        <a:t> MBR(Low neighbor)                    </a:t>
                      </a:r>
                      <a:endParaRPr/>
                    </a:p>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r>
                        <a:rPr lang="zh-TW"/>
                        <a:t>0.27000        </a:t>
                      </a:r>
                      <a:endParaRPr/>
                    </a:p>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r>
                        <a:rPr lang="zh-TW"/>
                        <a:t>0.18953</a:t>
                      </a:r>
                      <a:endParaRPr/>
                    </a:p>
                  </a:txBody>
                  <a:tcPr marL="91425" marR="91425" marT="91425" marB="91425"/>
                </a:tc>
                <a:tc>
                  <a:txBody>
                    <a:bodyPr/>
                    <a:lstStyle/>
                    <a:p>
                      <a:pPr marL="0" lvl="0" indent="0" rtl="0">
                        <a:spcBef>
                          <a:spcPts val="0"/>
                        </a:spcBef>
                        <a:spcAft>
                          <a:spcPts val="0"/>
                        </a:spcAft>
                        <a:buNone/>
                      </a:pPr>
                      <a:r>
                        <a:rPr lang="zh-TW"/>
                        <a:t>0.685</a:t>
                      </a:r>
                      <a:endParaRPr/>
                    </a:p>
                  </a:txBody>
                  <a:tcPr marL="91425" marR="91425" marT="91425" marB="91425"/>
                </a:tc>
                <a:extLst>
                  <a:ext uri="{0D108BD9-81ED-4DB2-BD59-A6C34878D82A}">
                    <a16:rowId xmlns:a16="http://schemas.microsoft.com/office/drawing/2014/main" val="10001"/>
                  </a:ext>
                </a:extLst>
              </a:tr>
              <a:tr h="668425">
                <a:tc>
                  <a:txBody>
                    <a:bodyPr/>
                    <a:lstStyle/>
                    <a:p>
                      <a:pPr marL="0" lvl="0" indent="0">
                        <a:spcBef>
                          <a:spcPts val="0"/>
                        </a:spcBef>
                        <a:spcAft>
                          <a:spcPts val="0"/>
                        </a:spcAft>
                        <a:buNone/>
                      </a:pPr>
                      <a:r>
                        <a:rPr lang="zh-TW"/>
                        <a:t> MBR                               </a:t>
                      </a:r>
                      <a:endParaRPr/>
                    </a:p>
                    <a:p>
                      <a:pPr marL="0" lvl="0" indent="0">
                        <a:spcBef>
                          <a:spcPts val="0"/>
                        </a:spcBef>
                        <a:spcAft>
                          <a:spcPts val="0"/>
                        </a:spcAft>
                        <a:buNone/>
                      </a:pPr>
                      <a:r>
                        <a:rPr lang="zh-TW"/>
                        <a:t>        </a:t>
                      </a:r>
                      <a:endParaRPr/>
                    </a:p>
                  </a:txBody>
                  <a:tcPr marL="91425" marR="91425" marT="91425" marB="91425"/>
                </a:tc>
                <a:tc>
                  <a:txBody>
                    <a:bodyPr/>
                    <a:lstStyle/>
                    <a:p>
                      <a:pPr marL="0" lvl="0" indent="0">
                        <a:spcBef>
                          <a:spcPts val="0"/>
                        </a:spcBef>
                        <a:spcAft>
                          <a:spcPts val="0"/>
                        </a:spcAft>
                        <a:buNone/>
                      </a:pPr>
                      <a:r>
                        <a:rPr lang="zh-TW"/>
                        <a:t>0.28667    </a:t>
                      </a:r>
                      <a:endParaRPr/>
                    </a:p>
                  </a:txBody>
                  <a:tcPr marL="91425" marR="91425" marT="91425" marB="91425"/>
                </a:tc>
                <a:tc>
                  <a:txBody>
                    <a:bodyPr/>
                    <a:lstStyle/>
                    <a:p>
                      <a:pPr marL="0" lvl="0" indent="0">
                        <a:spcBef>
                          <a:spcPts val="0"/>
                        </a:spcBef>
                        <a:spcAft>
                          <a:spcPts val="0"/>
                        </a:spcAft>
                        <a:buNone/>
                      </a:pPr>
                      <a:r>
                        <a:rPr lang="zh-TW"/>
                        <a:t>0.18838</a:t>
                      </a:r>
                      <a:endParaRPr/>
                    </a:p>
                  </a:txBody>
                  <a:tcPr marL="91425" marR="91425" marT="91425" marB="91425"/>
                </a:tc>
                <a:tc>
                  <a:txBody>
                    <a:bodyPr/>
                    <a:lstStyle/>
                    <a:p>
                      <a:pPr marL="0" lvl="0" indent="0" rtl="0">
                        <a:spcBef>
                          <a:spcPts val="0"/>
                        </a:spcBef>
                        <a:spcAft>
                          <a:spcPts val="0"/>
                        </a:spcAft>
                        <a:buNone/>
                      </a:pPr>
                      <a:r>
                        <a:rPr lang="zh-TW"/>
                        <a:t>0.706</a:t>
                      </a:r>
                      <a:endParaRPr/>
                    </a:p>
                  </a:txBody>
                  <a:tcPr marL="91425" marR="91425" marT="91425" marB="91425"/>
                </a:tc>
                <a:extLst>
                  <a:ext uri="{0D108BD9-81ED-4DB2-BD59-A6C34878D82A}">
                    <a16:rowId xmlns:a16="http://schemas.microsoft.com/office/drawing/2014/main" val="10002"/>
                  </a:ext>
                </a:extLst>
              </a:tr>
              <a:tr h="1029800">
                <a:tc>
                  <a:txBody>
                    <a:bodyPr/>
                    <a:lstStyle/>
                    <a:p>
                      <a:pPr marL="0" lvl="0" indent="0">
                        <a:spcBef>
                          <a:spcPts val="0"/>
                        </a:spcBef>
                        <a:spcAft>
                          <a:spcPts val="0"/>
                        </a:spcAft>
                        <a:buNone/>
                      </a:pPr>
                      <a:r>
                        <a:rPr lang="zh-TW"/>
                        <a:t>    MBR(High neighbor)                 </a:t>
                      </a:r>
                      <a:endParaRPr/>
                    </a:p>
                    <a:p>
                      <a:pPr marL="0" lvl="0" indent="0">
                        <a:spcBef>
                          <a:spcPts val="0"/>
                        </a:spcBef>
                        <a:spcAft>
                          <a:spcPts val="0"/>
                        </a:spcAft>
                        <a:buNone/>
                      </a:pPr>
                      <a:r>
                        <a:rPr lang="zh-TW"/>
                        <a:t>         </a:t>
                      </a:r>
                      <a:endParaRPr/>
                    </a:p>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r>
                        <a:rPr lang="zh-TW"/>
                        <a:t>0.29000</a:t>
                      </a:r>
                      <a:endParaRPr/>
                    </a:p>
                  </a:txBody>
                  <a:tcPr marL="91425" marR="91425" marT="91425" marB="91425"/>
                </a:tc>
                <a:tc>
                  <a:txBody>
                    <a:bodyPr/>
                    <a:lstStyle/>
                    <a:p>
                      <a:pPr marL="0" lvl="0" indent="0">
                        <a:spcBef>
                          <a:spcPts val="0"/>
                        </a:spcBef>
                        <a:spcAft>
                          <a:spcPts val="0"/>
                        </a:spcAft>
                        <a:buNone/>
                      </a:pPr>
                      <a:r>
                        <a:rPr lang="zh-TW"/>
                        <a:t>0.19089</a:t>
                      </a:r>
                      <a:endParaRPr/>
                    </a:p>
                  </a:txBody>
                  <a:tcPr marL="91425" marR="91425" marT="91425" marB="91425"/>
                </a:tc>
                <a:tc>
                  <a:txBody>
                    <a:bodyPr/>
                    <a:lstStyle/>
                    <a:p>
                      <a:pPr marL="0" lvl="0" indent="0" rtl="0">
                        <a:spcBef>
                          <a:spcPts val="0"/>
                        </a:spcBef>
                        <a:spcAft>
                          <a:spcPts val="0"/>
                        </a:spcAft>
                        <a:buNone/>
                      </a:pPr>
                      <a:r>
                        <a:rPr lang="zh-TW"/>
                        <a:t>0.695</a:t>
                      </a:r>
                      <a:endParaRPr/>
                    </a:p>
                  </a:txBody>
                  <a:tcPr marL="91425" marR="91425" marT="91425" marB="91425"/>
                </a:tc>
                <a:extLst>
                  <a:ext uri="{0D108BD9-81ED-4DB2-BD59-A6C34878D82A}">
                    <a16:rowId xmlns:a16="http://schemas.microsoft.com/office/drawing/2014/main" val="10003"/>
                  </a:ext>
                </a:extLst>
              </a:tr>
              <a:tr h="435725">
                <a:tc>
                  <a:txBody>
                    <a:bodyPr/>
                    <a:lstStyle/>
                    <a:p>
                      <a:pPr marL="0" lvl="0" indent="0">
                        <a:spcBef>
                          <a:spcPts val="0"/>
                        </a:spcBef>
                        <a:spcAft>
                          <a:spcPts val="0"/>
                        </a:spcAft>
                        <a:buNone/>
                      </a:pPr>
                      <a:r>
                        <a:rPr lang="zh-TW"/>
                        <a:t> MBR(4)       </a:t>
                      </a:r>
                      <a:endParaRPr/>
                    </a:p>
                  </a:txBody>
                  <a:tcPr marL="91425" marR="91425" marT="91425" marB="91425"/>
                </a:tc>
                <a:tc>
                  <a:txBody>
                    <a:bodyPr/>
                    <a:lstStyle/>
                    <a:p>
                      <a:pPr marL="0" lvl="0" indent="0">
                        <a:spcBef>
                          <a:spcPts val="0"/>
                        </a:spcBef>
                        <a:spcAft>
                          <a:spcPts val="0"/>
                        </a:spcAft>
                        <a:buNone/>
                      </a:pPr>
                      <a:r>
                        <a:rPr lang="zh-TW"/>
                        <a:t>0.31000</a:t>
                      </a:r>
                      <a:endParaRPr/>
                    </a:p>
                  </a:txBody>
                  <a:tcPr marL="91425" marR="91425" marT="91425" marB="91425"/>
                </a:tc>
                <a:tc>
                  <a:txBody>
                    <a:bodyPr/>
                    <a:lstStyle/>
                    <a:p>
                      <a:pPr marL="0" lvl="0" indent="0">
                        <a:spcBef>
                          <a:spcPts val="0"/>
                        </a:spcBef>
                        <a:spcAft>
                          <a:spcPts val="0"/>
                        </a:spcAft>
                        <a:buNone/>
                      </a:pPr>
                      <a:r>
                        <a:rPr lang="zh-TW"/>
                        <a:t>0.20723</a:t>
                      </a:r>
                      <a:endParaRPr/>
                    </a:p>
                  </a:txBody>
                  <a:tcPr marL="91425" marR="91425" marT="91425" marB="91425"/>
                </a:tc>
                <a:tc>
                  <a:txBody>
                    <a:bodyPr/>
                    <a:lstStyle/>
                    <a:p>
                      <a:pPr marL="0" lvl="0" indent="0" rtl="0">
                        <a:spcBef>
                          <a:spcPts val="0"/>
                        </a:spcBef>
                        <a:spcAft>
                          <a:spcPts val="0"/>
                        </a:spcAft>
                        <a:buNone/>
                      </a:pPr>
                      <a:r>
                        <a:rPr lang="zh-TW"/>
                        <a:t>0.56</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Shape 109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3. MBR- Low Neighbor’s Comfusion Matrix</a:t>
            </a:r>
            <a:endParaRPr/>
          </a:p>
        </p:txBody>
      </p:sp>
      <p:sp>
        <p:nvSpPr>
          <p:cNvPr id="1099" name="Shape 109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115</a:t>
            </a:fld>
            <a:endParaRPr/>
          </a:p>
        </p:txBody>
      </p:sp>
      <p:graphicFrame>
        <p:nvGraphicFramePr>
          <p:cNvPr id="1100" name="Shape 1100"/>
          <p:cNvGraphicFramePr/>
          <p:nvPr/>
        </p:nvGraphicFramePr>
        <p:xfrm>
          <a:off x="641825" y="3465675"/>
          <a:ext cx="3000000" cy="3000000"/>
        </p:xfrm>
        <a:graphic>
          <a:graphicData uri="http://schemas.openxmlformats.org/drawingml/2006/table">
            <a:tbl>
              <a:tblPr>
                <a:noFill/>
                <a:tableStyleId>{4CA87A06-4CA7-478D-B5B5-7D05A0335A67}</a:tableStyleId>
              </a:tblPr>
              <a:tblGrid>
                <a:gridCol w="1461400">
                  <a:extLst>
                    <a:ext uri="{9D8B030D-6E8A-4147-A177-3AD203B41FA5}">
                      <a16:colId xmlns:a16="http://schemas.microsoft.com/office/drawing/2014/main" val="20000"/>
                    </a:ext>
                  </a:extLst>
                </a:gridCol>
                <a:gridCol w="1461400">
                  <a:extLst>
                    <a:ext uri="{9D8B030D-6E8A-4147-A177-3AD203B41FA5}">
                      <a16:colId xmlns:a16="http://schemas.microsoft.com/office/drawing/2014/main" val="20001"/>
                    </a:ext>
                  </a:extLst>
                </a:gridCol>
                <a:gridCol w="1461400">
                  <a:extLst>
                    <a:ext uri="{9D8B030D-6E8A-4147-A177-3AD203B41FA5}">
                      <a16:colId xmlns:a16="http://schemas.microsoft.com/office/drawing/2014/main" val="20002"/>
                    </a:ext>
                  </a:extLst>
                </a:gridCol>
              </a:tblGrid>
              <a:tr h="384350">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r>
                        <a:rPr lang="zh-TW"/>
                        <a:t>Predict active</a:t>
                      </a:r>
                      <a:endParaRPr/>
                    </a:p>
                  </a:txBody>
                  <a:tcPr marL="91425" marR="91425" marT="91425" marB="91425"/>
                </a:tc>
                <a:tc>
                  <a:txBody>
                    <a:bodyPr/>
                    <a:lstStyle/>
                    <a:p>
                      <a:pPr marL="0" lvl="0" indent="0">
                        <a:spcBef>
                          <a:spcPts val="0"/>
                        </a:spcBef>
                        <a:spcAft>
                          <a:spcPts val="0"/>
                        </a:spcAft>
                        <a:buNone/>
                      </a:pPr>
                      <a:r>
                        <a:rPr lang="zh-TW"/>
                        <a:t>predict inactive</a:t>
                      </a:r>
                      <a:endParaRPr/>
                    </a:p>
                  </a:txBody>
                  <a:tcPr marL="91425" marR="91425" marT="91425" marB="91425"/>
                </a:tc>
                <a:extLst>
                  <a:ext uri="{0D108BD9-81ED-4DB2-BD59-A6C34878D82A}">
                    <a16:rowId xmlns:a16="http://schemas.microsoft.com/office/drawing/2014/main" val="10000"/>
                  </a:ext>
                </a:extLst>
              </a:tr>
              <a:tr h="384350">
                <a:tc>
                  <a:txBody>
                    <a:bodyPr/>
                    <a:lstStyle/>
                    <a:p>
                      <a:pPr marL="0" lvl="0" indent="0">
                        <a:spcBef>
                          <a:spcPts val="0"/>
                        </a:spcBef>
                        <a:spcAft>
                          <a:spcPts val="0"/>
                        </a:spcAft>
                        <a:buNone/>
                      </a:pPr>
                      <a:r>
                        <a:rPr lang="zh-TW"/>
                        <a:t>Actual active</a:t>
                      </a:r>
                      <a:endParaRPr/>
                    </a:p>
                  </a:txBody>
                  <a:tcPr marL="91425" marR="91425" marT="91425" marB="91425"/>
                </a:tc>
                <a:tc>
                  <a:txBody>
                    <a:bodyPr/>
                    <a:lstStyle/>
                    <a:p>
                      <a:pPr marL="0" lvl="0" indent="0">
                        <a:spcBef>
                          <a:spcPts val="0"/>
                        </a:spcBef>
                        <a:spcAft>
                          <a:spcPts val="0"/>
                        </a:spcAft>
                        <a:buNone/>
                      </a:pPr>
                      <a:r>
                        <a:rPr lang="zh-TW"/>
                        <a:t>200</a:t>
                      </a:r>
                      <a:endParaRPr/>
                    </a:p>
                  </a:txBody>
                  <a:tcPr marL="91425" marR="91425" marT="91425" marB="91425"/>
                </a:tc>
                <a:tc>
                  <a:txBody>
                    <a:bodyPr/>
                    <a:lstStyle/>
                    <a:p>
                      <a:pPr marL="0" lvl="0" indent="0">
                        <a:spcBef>
                          <a:spcPts val="0"/>
                        </a:spcBef>
                        <a:spcAft>
                          <a:spcPts val="0"/>
                        </a:spcAft>
                        <a:buNone/>
                      </a:pPr>
                      <a:r>
                        <a:rPr lang="zh-TW"/>
                        <a:t>16</a:t>
                      </a:r>
                      <a:endParaRPr/>
                    </a:p>
                  </a:txBody>
                  <a:tcPr marL="91425" marR="91425" marT="91425" marB="91425"/>
                </a:tc>
                <a:extLst>
                  <a:ext uri="{0D108BD9-81ED-4DB2-BD59-A6C34878D82A}">
                    <a16:rowId xmlns:a16="http://schemas.microsoft.com/office/drawing/2014/main" val="10001"/>
                  </a:ext>
                </a:extLst>
              </a:tr>
              <a:tr h="384350">
                <a:tc>
                  <a:txBody>
                    <a:bodyPr/>
                    <a:lstStyle/>
                    <a:p>
                      <a:pPr marL="0" lvl="0" indent="0">
                        <a:spcBef>
                          <a:spcPts val="0"/>
                        </a:spcBef>
                        <a:spcAft>
                          <a:spcPts val="0"/>
                        </a:spcAft>
                        <a:buNone/>
                      </a:pPr>
                      <a:r>
                        <a:rPr lang="zh-TW"/>
                        <a:t>Actual inactive</a:t>
                      </a:r>
                      <a:endParaRPr/>
                    </a:p>
                  </a:txBody>
                  <a:tcPr marL="91425" marR="91425" marT="91425" marB="91425"/>
                </a:tc>
                <a:tc>
                  <a:txBody>
                    <a:bodyPr/>
                    <a:lstStyle/>
                    <a:p>
                      <a:pPr marL="0" lvl="0" indent="0">
                        <a:spcBef>
                          <a:spcPts val="0"/>
                        </a:spcBef>
                        <a:spcAft>
                          <a:spcPts val="0"/>
                        </a:spcAft>
                        <a:buNone/>
                      </a:pPr>
                      <a:r>
                        <a:rPr lang="zh-TW"/>
                        <a:t>65</a:t>
                      </a:r>
                      <a:endParaRPr/>
                    </a:p>
                  </a:txBody>
                  <a:tcPr marL="91425" marR="91425" marT="91425" marB="91425"/>
                </a:tc>
                <a:tc>
                  <a:txBody>
                    <a:bodyPr/>
                    <a:lstStyle/>
                    <a:p>
                      <a:pPr marL="0" lvl="0" indent="0">
                        <a:spcBef>
                          <a:spcPts val="0"/>
                        </a:spcBef>
                        <a:spcAft>
                          <a:spcPts val="0"/>
                        </a:spcAft>
                        <a:buNone/>
                      </a:pPr>
                      <a:r>
                        <a:rPr lang="zh-TW"/>
                        <a:t>19</a:t>
                      </a:r>
                      <a:endParaRPr/>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1101" name="Shape 1101"/>
          <p:cNvGraphicFramePr/>
          <p:nvPr/>
        </p:nvGraphicFramePr>
        <p:xfrm>
          <a:off x="586638" y="1562785"/>
          <a:ext cx="3000000" cy="3000000"/>
        </p:xfrm>
        <a:graphic>
          <a:graphicData uri="http://schemas.openxmlformats.org/drawingml/2006/table">
            <a:tbl>
              <a:tblPr>
                <a:noFill/>
                <a:tableStyleId>{4CA87A06-4CA7-478D-B5B5-7D05A0335A67}</a:tableStyleId>
              </a:tblPr>
              <a:tblGrid>
                <a:gridCol w="1436075">
                  <a:extLst>
                    <a:ext uri="{9D8B030D-6E8A-4147-A177-3AD203B41FA5}">
                      <a16:colId xmlns:a16="http://schemas.microsoft.com/office/drawing/2014/main" val="20000"/>
                    </a:ext>
                  </a:extLst>
                </a:gridCol>
                <a:gridCol w="1436075">
                  <a:extLst>
                    <a:ext uri="{9D8B030D-6E8A-4147-A177-3AD203B41FA5}">
                      <a16:colId xmlns:a16="http://schemas.microsoft.com/office/drawing/2014/main" val="20001"/>
                    </a:ext>
                  </a:extLst>
                </a:gridCol>
                <a:gridCol w="1436075">
                  <a:extLst>
                    <a:ext uri="{9D8B030D-6E8A-4147-A177-3AD203B41FA5}">
                      <a16:colId xmlns:a16="http://schemas.microsoft.com/office/drawing/2014/main" val="20002"/>
                    </a:ext>
                  </a:extLst>
                </a:gridCol>
              </a:tblGrid>
              <a:tr h="481750">
                <a:tc>
                  <a:txBody>
                    <a:bodyPr/>
                    <a:lstStyle/>
                    <a:p>
                      <a:pPr marL="0" lvl="0" indent="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r>
                        <a:rPr lang="zh-TW"/>
                        <a:t>Predict active</a:t>
                      </a:r>
                      <a:endParaRPr/>
                    </a:p>
                  </a:txBody>
                  <a:tcPr marL="91425" marR="91425" marT="91425" marB="91425"/>
                </a:tc>
                <a:tc>
                  <a:txBody>
                    <a:bodyPr/>
                    <a:lstStyle/>
                    <a:p>
                      <a:pPr marL="0" lvl="0" indent="0" rtl="0">
                        <a:spcBef>
                          <a:spcPts val="0"/>
                        </a:spcBef>
                        <a:spcAft>
                          <a:spcPts val="0"/>
                        </a:spcAft>
                        <a:buNone/>
                      </a:pPr>
                      <a:r>
                        <a:rPr lang="zh-TW"/>
                        <a:t>predict inactive</a:t>
                      </a:r>
                      <a:endParaRPr/>
                    </a:p>
                  </a:txBody>
                  <a:tcPr marL="91425" marR="91425" marT="91425" marB="91425"/>
                </a:tc>
                <a:extLst>
                  <a:ext uri="{0D108BD9-81ED-4DB2-BD59-A6C34878D82A}">
                    <a16:rowId xmlns:a16="http://schemas.microsoft.com/office/drawing/2014/main" val="10000"/>
                  </a:ext>
                </a:extLst>
              </a:tr>
              <a:tr h="438075">
                <a:tc>
                  <a:txBody>
                    <a:bodyPr/>
                    <a:lstStyle/>
                    <a:p>
                      <a:pPr marL="0" lvl="0" indent="0" rtl="0">
                        <a:spcBef>
                          <a:spcPts val="0"/>
                        </a:spcBef>
                        <a:spcAft>
                          <a:spcPts val="0"/>
                        </a:spcAft>
                        <a:buNone/>
                      </a:pPr>
                      <a:r>
                        <a:rPr lang="zh-TW"/>
                        <a:t>Actual active</a:t>
                      </a:r>
                      <a:endParaRPr/>
                    </a:p>
                  </a:txBody>
                  <a:tcPr marL="91425" marR="91425" marT="91425" marB="91425"/>
                </a:tc>
                <a:tc>
                  <a:txBody>
                    <a:bodyPr/>
                    <a:lstStyle/>
                    <a:p>
                      <a:pPr marL="0" lvl="0" indent="0" rtl="0">
                        <a:spcBef>
                          <a:spcPts val="0"/>
                        </a:spcBef>
                        <a:spcAft>
                          <a:spcPts val="0"/>
                        </a:spcAft>
                        <a:buNone/>
                      </a:pPr>
                      <a:r>
                        <a:rPr lang="zh-TW"/>
                        <a:t>468</a:t>
                      </a:r>
                      <a:endParaRPr/>
                    </a:p>
                  </a:txBody>
                  <a:tcPr marL="91425" marR="91425" marT="91425" marB="91425"/>
                </a:tc>
                <a:tc>
                  <a:txBody>
                    <a:bodyPr/>
                    <a:lstStyle/>
                    <a:p>
                      <a:pPr marL="0" lvl="0" indent="0" rtl="0">
                        <a:spcBef>
                          <a:spcPts val="0"/>
                        </a:spcBef>
                        <a:spcAft>
                          <a:spcPts val="0"/>
                        </a:spcAft>
                        <a:buNone/>
                      </a:pPr>
                      <a:r>
                        <a:rPr lang="zh-TW"/>
                        <a:t>35</a:t>
                      </a:r>
                      <a:endParaRPr/>
                    </a:p>
                  </a:txBody>
                  <a:tcPr marL="91425" marR="91425" marT="91425" marB="91425"/>
                </a:tc>
                <a:extLst>
                  <a:ext uri="{0D108BD9-81ED-4DB2-BD59-A6C34878D82A}">
                    <a16:rowId xmlns:a16="http://schemas.microsoft.com/office/drawing/2014/main" val="10001"/>
                  </a:ext>
                </a:extLst>
              </a:tr>
              <a:tr h="438075">
                <a:tc>
                  <a:txBody>
                    <a:bodyPr/>
                    <a:lstStyle/>
                    <a:p>
                      <a:pPr marL="0" lvl="0" indent="0" rtl="0">
                        <a:spcBef>
                          <a:spcPts val="0"/>
                        </a:spcBef>
                        <a:spcAft>
                          <a:spcPts val="0"/>
                        </a:spcAft>
                        <a:buNone/>
                      </a:pPr>
                      <a:r>
                        <a:rPr lang="zh-TW"/>
                        <a:t>Actual inactive</a:t>
                      </a:r>
                      <a:endParaRPr/>
                    </a:p>
                  </a:txBody>
                  <a:tcPr marL="91425" marR="91425" marT="91425" marB="91425"/>
                </a:tc>
                <a:tc>
                  <a:txBody>
                    <a:bodyPr/>
                    <a:lstStyle/>
                    <a:p>
                      <a:pPr marL="0" lvl="0" indent="0" rtl="0">
                        <a:spcBef>
                          <a:spcPts val="0"/>
                        </a:spcBef>
                        <a:spcAft>
                          <a:spcPts val="0"/>
                        </a:spcAft>
                        <a:buNone/>
                      </a:pPr>
                      <a:r>
                        <a:rPr lang="zh-TW"/>
                        <a:t>121</a:t>
                      </a:r>
                      <a:endParaRPr/>
                    </a:p>
                  </a:txBody>
                  <a:tcPr marL="91425" marR="91425" marT="91425" marB="91425"/>
                </a:tc>
                <a:tc>
                  <a:txBody>
                    <a:bodyPr/>
                    <a:lstStyle/>
                    <a:p>
                      <a:pPr marL="0" lvl="0" indent="0" rtl="0">
                        <a:spcBef>
                          <a:spcPts val="0"/>
                        </a:spcBef>
                        <a:spcAft>
                          <a:spcPts val="0"/>
                        </a:spcAft>
                        <a:buNone/>
                      </a:pPr>
                      <a:r>
                        <a:rPr lang="zh-TW"/>
                        <a:t>76</a:t>
                      </a:r>
                      <a:endParaRPr/>
                    </a:p>
                  </a:txBody>
                  <a:tcPr marL="91425" marR="91425" marT="91425" marB="91425"/>
                </a:tc>
                <a:extLst>
                  <a:ext uri="{0D108BD9-81ED-4DB2-BD59-A6C34878D82A}">
                    <a16:rowId xmlns:a16="http://schemas.microsoft.com/office/drawing/2014/main" val="10002"/>
                  </a:ext>
                </a:extLst>
              </a:tr>
            </a:tbl>
          </a:graphicData>
        </a:graphic>
      </p:graphicFrame>
      <p:sp>
        <p:nvSpPr>
          <p:cNvPr id="1102" name="Shape 1102"/>
          <p:cNvSpPr txBox="1"/>
          <p:nvPr/>
        </p:nvSpPr>
        <p:spPr>
          <a:xfrm>
            <a:off x="6683100" y="1656975"/>
            <a:ext cx="1815600" cy="1808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TW"/>
              <a:t>Validation:</a:t>
            </a:r>
            <a:endParaRPr/>
          </a:p>
          <a:p>
            <a:pPr marL="0" lvl="0" indent="0" rtl="0">
              <a:spcBef>
                <a:spcPts val="0"/>
              </a:spcBef>
              <a:spcAft>
                <a:spcPts val="0"/>
              </a:spcAft>
              <a:buNone/>
            </a:pPr>
            <a:r>
              <a:rPr lang="zh-TW"/>
              <a:t>Sensitivity: 0.926</a:t>
            </a:r>
            <a:endParaRPr/>
          </a:p>
          <a:p>
            <a:pPr marL="0" lvl="0" indent="0" rtl="0">
              <a:spcBef>
                <a:spcPts val="0"/>
              </a:spcBef>
              <a:spcAft>
                <a:spcPts val="0"/>
              </a:spcAft>
              <a:buNone/>
            </a:pPr>
            <a:r>
              <a:rPr lang="zh-TW"/>
              <a:t>Specificity: 0.226</a:t>
            </a:r>
            <a:endParaRPr/>
          </a:p>
          <a:p>
            <a:pPr marL="0" lvl="0" indent="0" rtl="0">
              <a:spcBef>
                <a:spcPts val="0"/>
              </a:spcBef>
              <a:spcAft>
                <a:spcPts val="0"/>
              </a:spcAft>
              <a:buNone/>
            </a:pPr>
            <a:r>
              <a:rPr lang="zh-TW"/>
              <a:t>Accuracy: 0.73</a:t>
            </a:r>
            <a:endParaRPr/>
          </a:p>
          <a:p>
            <a:pPr marL="0" lvl="0" indent="0" rtl="0">
              <a:spcBef>
                <a:spcPts val="0"/>
              </a:spcBef>
              <a:spcAft>
                <a:spcPts val="0"/>
              </a:spcAft>
              <a:buNone/>
            </a:pPr>
            <a:endParaRPr/>
          </a:p>
          <a:p>
            <a:pPr marL="0" lvl="0" indent="0" rtl="0">
              <a:spcBef>
                <a:spcPts val="0"/>
              </a:spcBef>
              <a:spcAft>
                <a:spcPts val="0"/>
              </a:spcAft>
              <a:buNone/>
            </a:pPr>
            <a:endParaRPr/>
          </a:p>
        </p:txBody>
      </p:sp>
      <p:sp>
        <p:nvSpPr>
          <p:cNvPr id="1103" name="Shape 1103"/>
          <p:cNvSpPr txBox="1"/>
          <p:nvPr/>
        </p:nvSpPr>
        <p:spPr>
          <a:xfrm>
            <a:off x="690400" y="2933050"/>
            <a:ext cx="3976800" cy="464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zh-TW" b="1"/>
              <a:t>Validation</a:t>
            </a:r>
            <a:endParaRPr b="1"/>
          </a:p>
        </p:txBody>
      </p:sp>
      <p:sp>
        <p:nvSpPr>
          <p:cNvPr id="1104" name="Shape 1104"/>
          <p:cNvSpPr txBox="1"/>
          <p:nvPr/>
        </p:nvSpPr>
        <p:spPr>
          <a:xfrm>
            <a:off x="752350" y="1142075"/>
            <a:ext cx="3976800" cy="464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TW" b="1"/>
              <a:t>Training</a:t>
            </a:r>
            <a:endParaRPr b="1"/>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Shape 110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4. Comparison</a:t>
            </a:r>
            <a:endParaRPr/>
          </a:p>
        </p:txBody>
      </p:sp>
      <p:sp>
        <p:nvSpPr>
          <p:cNvPr id="1110" name="Shape 1110"/>
          <p:cNvSpPr txBox="1">
            <a:spLocks noGrp="1"/>
          </p:cNvSpPr>
          <p:nvPr>
            <p:ph type="body" idx="1"/>
          </p:nvPr>
        </p:nvSpPr>
        <p:spPr>
          <a:xfrm>
            <a:off x="311700" y="1229875"/>
            <a:ext cx="8193900" cy="4341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zh-TW" sz="1400"/>
              <a:t>Choose the best model in each method and make comparison for their predict power</a:t>
            </a:r>
            <a:endParaRPr sz="1400"/>
          </a:p>
        </p:txBody>
      </p:sp>
      <p:sp>
        <p:nvSpPr>
          <p:cNvPr id="1111" name="Shape 11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116</a:t>
            </a:fld>
            <a:endParaRPr/>
          </a:p>
        </p:txBody>
      </p:sp>
      <p:grpSp>
        <p:nvGrpSpPr>
          <p:cNvPr id="1112" name="Shape 1112"/>
          <p:cNvGrpSpPr/>
          <p:nvPr/>
        </p:nvGrpSpPr>
        <p:grpSpPr>
          <a:xfrm>
            <a:off x="628275" y="1737375"/>
            <a:ext cx="5845876" cy="2818750"/>
            <a:chOff x="628275" y="1737375"/>
            <a:chExt cx="5845876" cy="2818750"/>
          </a:xfrm>
        </p:grpSpPr>
        <p:pic>
          <p:nvPicPr>
            <p:cNvPr id="1113" name="Shape 1113"/>
            <p:cNvPicPr preferRelativeResize="0"/>
            <p:nvPr/>
          </p:nvPicPr>
          <p:blipFill>
            <a:blip r:embed="rId3">
              <a:alphaModFix/>
            </a:blip>
            <a:stretch>
              <a:fillRect/>
            </a:stretch>
          </p:blipFill>
          <p:spPr>
            <a:xfrm>
              <a:off x="628275" y="1737375"/>
              <a:ext cx="5845876" cy="2818750"/>
            </a:xfrm>
            <a:prstGeom prst="rect">
              <a:avLst/>
            </a:prstGeom>
            <a:noFill/>
            <a:ln>
              <a:noFill/>
            </a:ln>
          </p:spPr>
        </p:pic>
        <p:sp>
          <p:nvSpPr>
            <p:cNvPr id="1114" name="Shape 1114"/>
            <p:cNvSpPr/>
            <p:nvPr/>
          </p:nvSpPr>
          <p:spPr>
            <a:xfrm>
              <a:off x="5102050" y="2043600"/>
              <a:ext cx="345300" cy="303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5" name="Shape 1115"/>
            <p:cNvSpPr/>
            <p:nvPr/>
          </p:nvSpPr>
          <p:spPr>
            <a:xfrm>
              <a:off x="4432400" y="2599375"/>
              <a:ext cx="457200" cy="4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16" name="Shape 1116"/>
          <p:cNvSpPr txBox="1"/>
          <p:nvPr/>
        </p:nvSpPr>
        <p:spPr>
          <a:xfrm>
            <a:off x="6869500" y="1891700"/>
            <a:ext cx="2036700" cy="1712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TW"/>
              <a:t>1. NN has higher predict power on high false active rate</a:t>
            </a:r>
            <a:endParaRPr/>
          </a:p>
          <a:p>
            <a:pPr marL="0" lvl="0" indent="0">
              <a:spcBef>
                <a:spcPts val="0"/>
              </a:spcBef>
              <a:spcAft>
                <a:spcPts val="0"/>
              </a:spcAft>
              <a:buNone/>
            </a:pPr>
            <a:r>
              <a:rPr lang="zh-TW"/>
              <a:t>2. DT and MBR can do better on low false active rate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Shape 11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4. Comparison</a:t>
            </a:r>
            <a:endParaRPr/>
          </a:p>
        </p:txBody>
      </p:sp>
      <p:sp>
        <p:nvSpPr>
          <p:cNvPr id="1122" name="Shape 1122"/>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1123" name="Shape 112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117</a:t>
            </a:fld>
            <a:endParaRPr/>
          </a:p>
        </p:txBody>
      </p:sp>
      <p:graphicFrame>
        <p:nvGraphicFramePr>
          <p:cNvPr id="1124" name="Shape 1124"/>
          <p:cNvGraphicFramePr/>
          <p:nvPr/>
        </p:nvGraphicFramePr>
        <p:xfrm>
          <a:off x="458825" y="1958200"/>
          <a:ext cx="3000000" cy="3000000"/>
        </p:xfrm>
        <a:graphic>
          <a:graphicData uri="http://schemas.openxmlformats.org/drawingml/2006/table">
            <a:tbl>
              <a:tblPr>
                <a:noFill/>
                <a:tableStyleId>{4CA87A06-4CA7-478D-B5B5-7D05A0335A67}</a:tableStyleId>
              </a:tblPr>
              <a:tblGrid>
                <a:gridCol w="1815800">
                  <a:extLst>
                    <a:ext uri="{9D8B030D-6E8A-4147-A177-3AD203B41FA5}">
                      <a16:colId xmlns:a16="http://schemas.microsoft.com/office/drawing/2014/main" val="20000"/>
                    </a:ext>
                  </a:extLst>
                </a:gridCol>
                <a:gridCol w="1815800">
                  <a:extLst>
                    <a:ext uri="{9D8B030D-6E8A-4147-A177-3AD203B41FA5}">
                      <a16:colId xmlns:a16="http://schemas.microsoft.com/office/drawing/2014/main" val="20001"/>
                    </a:ext>
                  </a:extLst>
                </a:gridCol>
                <a:gridCol w="1815800">
                  <a:extLst>
                    <a:ext uri="{9D8B030D-6E8A-4147-A177-3AD203B41FA5}">
                      <a16:colId xmlns:a16="http://schemas.microsoft.com/office/drawing/2014/main" val="20002"/>
                    </a:ext>
                  </a:extLst>
                </a:gridCol>
                <a:gridCol w="1815800">
                  <a:extLst>
                    <a:ext uri="{9D8B030D-6E8A-4147-A177-3AD203B41FA5}">
                      <a16:colId xmlns:a16="http://schemas.microsoft.com/office/drawing/2014/main" val="20003"/>
                    </a:ext>
                  </a:extLst>
                </a:gridCol>
              </a:tblGrid>
              <a:tr h="555575">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r>
                        <a:rPr lang="zh-TW"/>
                        <a:t>Missfication Rate</a:t>
                      </a:r>
                      <a:endParaRPr/>
                    </a:p>
                  </a:txBody>
                  <a:tcPr marL="91425" marR="91425" marT="91425" marB="91425"/>
                </a:tc>
                <a:tc>
                  <a:txBody>
                    <a:bodyPr/>
                    <a:lstStyle/>
                    <a:p>
                      <a:pPr marL="0" lvl="0" indent="0">
                        <a:spcBef>
                          <a:spcPts val="0"/>
                        </a:spcBef>
                        <a:spcAft>
                          <a:spcPts val="0"/>
                        </a:spcAft>
                        <a:buNone/>
                      </a:pPr>
                      <a:r>
                        <a:rPr lang="zh-TW"/>
                        <a:t>ASE</a:t>
                      </a:r>
                      <a:endParaRPr/>
                    </a:p>
                  </a:txBody>
                  <a:tcPr marL="91425" marR="91425" marT="91425" marB="91425"/>
                </a:tc>
                <a:tc>
                  <a:txBody>
                    <a:bodyPr/>
                    <a:lstStyle/>
                    <a:p>
                      <a:pPr marL="0" lvl="0" indent="0">
                        <a:spcBef>
                          <a:spcPts val="0"/>
                        </a:spcBef>
                        <a:spcAft>
                          <a:spcPts val="0"/>
                        </a:spcAft>
                        <a:buNone/>
                      </a:pPr>
                      <a:r>
                        <a:rPr lang="zh-TW"/>
                        <a:t>ROC index</a:t>
                      </a:r>
                      <a:endParaRPr/>
                    </a:p>
                  </a:txBody>
                  <a:tcPr marL="91425" marR="91425" marT="91425" marB="91425"/>
                </a:tc>
                <a:extLst>
                  <a:ext uri="{0D108BD9-81ED-4DB2-BD59-A6C34878D82A}">
                    <a16:rowId xmlns:a16="http://schemas.microsoft.com/office/drawing/2014/main" val="10000"/>
                  </a:ext>
                </a:extLst>
              </a:tr>
              <a:tr h="443600">
                <a:tc>
                  <a:txBody>
                    <a:bodyPr/>
                    <a:lstStyle/>
                    <a:p>
                      <a:pPr marL="0" lvl="0" indent="0">
                        <a:spcBef>
                          <a:spcPts val="0"/>
                        </a:spcBef>
                        <a:spcAft>
                          <a:spcPts val="0"/>
                        </a:spcAft>
                        <a:buNone/>
                      </a:pPr>
                      <a:r>
                        <a:rPr lang="zh-TW"/>
                        <a:t>AutoNueral</a:t>
                      </a:r>
                      <a:endParaRPr/>
                    </a:p>
                  </a:txBody>
                  <a:tcPr marL="91425" marR="91425" marT="91425" marB="91425"/>
                </a:tc>
                <a:tc>
                  <a:txBody>
                    <a:bodyPr/>
                    <a:lstStyle/>
                    <a:p>
                      <a:pPr marL="0" lvl="0" indent="0" rtl="0">
                        <a:spcBef>
                          <a:spcPts val="0"/>
                        </a:spcBef>
                        <a:spcAft>
                          <a:spcPts val="0"/>
                        </a:spcAft>
                        <a:buNone/>
                      </a:pPr>
                      <a:r>
                        <a:rPr lang="zh-TW"/>
                        <a:t>0.23667</a:t>
                      </a:r>
                      <a:endParaRPr/>
                    </a:p>
                  </a:txBody>
                  <a:tcPr marL="91425" marR="91425" marT="91425" marB="91425"/>
                </a:tc>
                <a:tc>
                  <a:txBody>
                    <a:bodyPr/>
                    <a:lstStyle/>
                    <a:p>
                      <a:pPr marL="0" lvl="0" indent="0" rtl="0">
                        <a:spcBef>
                          <a:spcPts val="0"/>
                        </a:spcBef>
                        <a:spcAft>
                          <a:spcPts val="0"/>
                        </a:spcAft>
                        <a:buNone/>
                      </a:pPr>
                      <a:r>
                        <a:rPr lang="zh-TW"/>
                        <a:t>0.22721</a:t>
                      </a:r>
                      <a:endParaRPr/>
                    </a:p>
                  </a:txBody>
                  <a:tcPr marL="91425" marR="91425" marT="91425" marB="91425"/>
                </a:tc>
                <a:tc>
                  <a:txBody>
                    <a:bodyPr/>
                    <a:lstStyle/>
                    <a:p>
                      <a:pPr marL="0" lvl="0" indent="0">
                        <a:spcBef>
                          <a:spcPts val="0"/>
                        </a:spcBef>
                        <a:spcAft>
                          <a:spcPts val="0"/>
                        </a:spcAft>
                        <a:buNone/>
                      </a:pPr>
                      <a:r>
                        <a:rPr lang="zh-TW"/>
                        <a:t>0.64</a:t>
                      </a:r>
                      <a:endParaRPr/>
                    </a:p>
                  </a:txBody>
                  <a:tcPr marL="91425" marR="91425" marT="91425" marB="91425"/>
                </a:tc>
                <a:extLst>
                  <a:ext uri="{0D108BD9-81ED-4DB2-BD59-A6C34878D82A}">
                    <a16:rowId xmlns:a16="http://schemas.microsoft.com/office/drawing/2014/main" val="10001"/>
                  </a:ext>
                </a:extLst>
              </a:tr>
              <a:tr h="680500">
                <a:tc>
                  <a:txBody>
                    <a:bodyPr/>
                    <a:lstStyle/>
                    <a:p>
                      <a:pPr marL="0" lvl="0" indent="0">
                        <a:spcBef>
                          <a:spcPts val="0"/>
                        </a:spcBef>
                        <a:spcAft>
                          <a:spcPts val="0"/>
                        </a:spcAft>
                        <a:buNone/>
                      </a:pPr>
                      <a:r>
                        <a:rPr lang="zh-TW"/>
                        <a:t>Decision Tree(automatically)</a:t>
                      </a:r>
                      <a:endParaRPr/>
                    </a:p>
                  </a:txBody>
                  <a:tcPr marL="91425" marR="91425" marT="91425" marB="91425"/>
                </a:tc>
                <a:tc>
                  <a:txBody>
                    <a:bodyPr/>
                    <a:lstStyle/>
                    <a:p>
                      <a:pPr marL="0" lvl="0" indent="0">
                        <a:spcBef>
                          <a:spcPts val="0"/>
                        </a:spcBef>
                        <a:spcAft>
                          <a:spcPts val="0"/>
                        </a:spcAft>
                        <a:buNone/>
                      </a:pPr>
                      <a:r>
                        <a:rPr lang="zh-TW"/>
                        <a:t>0.27</a:t>
                      </a:r>
                      <a:endParaRPr/>
                    </a:p>
                  </a:txBody>
                  <a:tcPr marL="91425" marR="91425" marT="91425" marB="91425"/>
                </a:tc>
                <a:tc>
                  <a:txBody>
                    <a:bodyPr/>
                    <a:lstStyle/>
                    <a:p>
                      <a:pPr marL="0" lvl="0" indent="0">
                        <a:spcBef>
                          <a:spcPts val="0"/>
                        </a:spcBef>
                        <a:spcAft>
                          <a:spcPts val="0"/>
                        </a:spcAft>
                        <a:buNone/>
                      </a:pPr>
                      <a:r>
                        <a:rPr lang="zh-TW"/>
                        <a:t>0.1825</a:t>
                      </a:r>
                      <a:endParaRPr/>
                    </a:p>
                  </a:txBody>
                  <a:tcPr marL="91425" marR="91425" marT="91425" marB="91425"/>
                </a:tc>
                <a:tc>
                  <a:txBody>
                    <a:bodyPr/>
                    <a:lstStyle/>
                    <a:p>
                      <a:pPr marL="0" lvl="0" indent="0">
                        <a:spcBef>
                          <a:spcPts val="0"/>
                        </a:spcBef>
                        <a:spcAft>
                          <a:spcPts val="0"/>
                        </a:spcAft>
                        <a:buNone/>
                      </a:pPr>
                      <a:r>
                        <a:rPr lang="zh-TW"/>
                        <a:t>0.678</a:t>
                      </a:r>
                      <a:endParaRPr/>
                    </a:p>
                  </a:txBody>
                  <a:tcPr marL="91425" marR="91425" marT="91425" marB="91425"/>
                </a:tc>
                <a:extLst>
                  <a:ext uri="{0D108BD9-81ED-4DB2-BD59-A6C34878D82A}">
                    <a16:rowId xmlns:a16="http://schemas.microsoft.com/office/drawing/2014/main" val="10002"/>
                  </a:ext>
                </a:extLst>
              </a:tr>
              <a:tr h="443600">
                <a:tc>
                  <a:txBody>
                    <a:bodyPr/>
                    <a:lstStyle/>
                    <a:p>
                      <a:pPr marL="0" lvl="0" indent="0">
                        <a:spcBef>
                          <a:spcPts val="0"/>
                        </a:spcBef>
                        <a:spcAft>
                          <a:spcPts val="0"/>
                        </a:spcAft>
                        <a:buNone/>
                      </a:pPr>
                      <a:r>
                        <a:rPr lang="zh-TW"/>
                        <a:t>MBR(low neighbor)</a:t>
                      </a:r>
                      <a:endParaRPr/>
                    </a:p>
                  </a:txBody>
                  <a:tcPr marL="91425" marR="91425" marT="91425" marB="91425"/>
                </a:tc>
                <a:tc>
                  <a:txBody>
                    <a:bodyPr/>
                    <a:lstStyle/>
                    <a:p>
                      <a:pPr marL="0" lvl="0" indent="0">
                        <a:spcBef>
                          <a:spcPts val="0"/>
                        </a:spcBef>
                        <a:spcAft>
                          <a:spcPts val="0"/>
                        </a:spcAft>
                        <a:buNone/>
                      </a:pPr>
                      <a:r>
                        <a:rPr lang="zh-TW"/>
                        <a:t>0.27</a:t>
                      </a:r>
                      <a:endParaRPr/>
                    </a:p>
                  </a:txBody>
                  <a:tcPr marL="91425" marR="91425" marT="91425" marB="91425"/>
                </a:tc>
                <a:tc>
                  <a:txBody>
                    <a:bodyPr/>
                    <a:lstStyle/>
                    <a:p>
                      <a:pPr marL="0" lvl="0" indent="0">
                        <a:spcBef>
                          <a:spcPts val="0"/>
                        </a:spcBef>
                        <a:spcAft>
                          <a:spcPts val="0"/>
                        </a:spcAft>
                        <a:buNone/>
                      </a:pPr>
                      <a:r>
                        <a:rPr lang="zh-TW"/>
                        <a:t>0.18953</a:t>
                      </a:r>
                      <a:endParaRPr/>
                    </a:p>
                  </a:txBody>
                  <a:tcPr marL="91425" marR="91425" marT="91425" marB="91425"/>
                </a:tc>
                <a:tc>
                  <a:txBody>
                    <a:bodyPr/>
                    <a:lstStyle/>
                    <a:p>
                      <a:pPr marL="0" lvl="0" indent="0">
                        <a:spcBef>
                          <a:spcPts val="0"/>
                        </a:spcBef>
                        <a:spcAft>
                          <a:spcPts val="0"/>
                        </a:spcAft>
                        <a:buNone/>
                      </a:pPr>
                      <a:r>
                        <a:rPr lang="zh-TW"/>
                        <a:t>0.685</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Shape 1129"/>
          <p:cNvSpPr txBox="1">
            <a:spLocks noGrp="1"/>
          </p:cNvSpPr>
          <p:nvPr>
            <p:ph type="title"/>
          </p:nvPr>
        </p:nvSpPr>
        <p:spPr>
          <a:xfrm>
            <a:off x="490250" y="526350"/>
            <a:ext cx="8107500" cy="4090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zh-TW" sz="6000"/>
              <a:t>THE END</a:t>
            </a:r>
            <a:br>
              <a:rPr lang="zh-TW" sz="6000"/>
            </a:br>
            <a:r>
              <a:rPr lang="zh-TW" sz="6000"/>
              <a:t> Q&amp;A</a:t>
            </a:r>
            <a:endParaRPr sz="6000"/>
          </a:p>
        </p:txBody>
      </p:sp>
      <p:sp>
        <p:nvSpPr>
          <p:cNvPr id="1130" name="Shape 113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118</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1 - Logistic Regression</a:t>
            </a:r>
            <a:endParaRPr/>
          </a:p>
        </p:txBody>
      </p:sp>
      <p:sp>
        <p:nvSpPr>
          <p:cNvPr id="185" name="Shape 18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12</a:t>
            </a:fld>
            <a:endParaRPr/>
          </a:p>
        </p:txBody>
      </p:sp>
      <p:pic>
        <p:nvPicPr>
          <p:cNvPr id="186" name="Shape 186"/>
          <p:cNvPicPr preferRelativeResize="0"/>
          <p:nvPr/>
        </p:nvPicPr>
        <p:blipFill>
          <a:blip r:embed="rId3">
            <a:alphaModFix/>
          </a:blip>
          <a:stretch>
            <a:fillRect/>
          </a:stretch>
        </p:blipFill>
        <p:spPr>
          <a:xfrm>
            <a:off x="4404375" y="1077625"/>
            <a:ext cx="3994600" cy="3298325"/>
          </a:xfrm>
          <a:prstGeom prst="rect">
            <a:avLst/>
          </a:prstGeom>
          <a:noFill/>
          <a:ln>
            <a:noFill/>
          </a:ln>
        </p:spPr>
      </p:pic>
      <p:graphicFrame>
        <p:nvGraphicFramePr>
          <p:cNvPr id="187" name="Shape 187"/>
          <p:cNvGraphicFramePr/>
          <p:nvPr/>
        </p:nvGraphicFramePr>
        <p:xfrm>
          <a:off x="464325" y="1132510"/>
          <a:ext cx="3000000" cy="3000000"/>
        </p:xfrm>
        <a:graphic>
          <a:graphicData uri="http://schemas.openxmlformats.org/drawingml/2006/table">
            <a:tbl>
              <a:tblPr>
                <a:noFill/>
                <a:tableStyleId>{4CA87A06-4CA7-478D-B5B5-7D05A0335A67}</a:tableStyleId>
              </a:tblPr>
              <a:tblGrid>
                <a:gridCol w="1188175">
                  <a:extLst>
                    <a:ext uri="{9D8B030D-6E8A-4147-A177-3AD203B41FA5}">
                      <a16:colId xmlns:a16="http://schemas.microsoft.com/office/drawing/2014/main" val="20000"/>
                    </a:ext>
                  </a:extLst>
                </a:gridCol>
                <a:gridCol w="1188175">
                  <a:extLst>
                    <a:ext uri="{9D8B030D-6E8A-4147-A177-3AD203B41FA5}">
                      <a16:colId xmlns:a16="http://schemas.microsoft.com/office/drawing/2014/main" val="20001"/>
                    </a:ext>
                  </a:extLst>
                </a:gridCol>
                <a:gridCol w="1188175">
                  <a:extLst>
                    <a:ext uri="{9D8B030D-6E8A-4147-A177-3AD203B41FA5}">
                      <a16:colId xmlns:a16="http://schemas.microsoft.com/office/drawing/2014/main" val="20002"/>
                    </a:ext>
                  </a:extLst>
                </a:gridCol>
              </a:tblGrid>
              <a:tr h="284925">
                <a:tc>
                  <a:txBody>
                    <a:bodyPr/>
                    <a:lstStyle/>
                    <a:p>
                      <a:pPr marL="0" lvl="0" indent="0"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spcBef>
                          <a:spcPts val="0"/>
                        </a:spcBef>
                        <a:spcAft>
                          <a:spcPts val="0"/>
                        </a:spcAft>
                        <a:buNone/>
                      </a:pPr>
                      <a:r>
                        <a:rPr lang="zh-TW" sz="1000"/>
                        <a:t>Train</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spcBef>
                          <a:spcPts val="0"/>
                        </a:spcBef>
                        <a:spcAft>
                          <a:spcPts val="0"/>
                        </a:spcAft>
                        <a:buNone/>
                      </a:pPr>
                      <a:r>
                        <a:rPr lang="zh-TW" sz="1000"/>
                        <a:t>Vaildation</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78350">
                <a:tc>
                  <a:txBody>
                    <a:bodyPr/>
                    <a:lstStyle/>
                    <a:p>
                      <a:pPr marL="0" lvl="0" indent="0">
                        <a:spcBef>
                          <a:spcPts val="0"/>
                        </a:spcBef>
                        <a:spcAft>
                          <a:spcPts val="0"/>
                        </a:spcAft>
                        <a:buNone/>
                      </a:pPr>
                      <a:r>
                        <a:rPr lang="zh-TW" sz="1000"/>
                        <a:t>Average Squared Error (ASE)</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spcBef>
                          <a:spcPts val="0"/>
                        </a:spcBef>
                        <a:spcAft>
                          <a:spcPts val="0"/>
                        </a:spcAft>
                        <a:buNone/>
                      </a:pPr>
                      <a:r>
                        <a:rPr lang="zh-TW"/>
                        <a:t>0.06</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spcBef>
                          <a:spcPts val="0"/>
                        </a:spcBef>
                        <a:spcAft>
                          <a:spcPts val="0"/>
                        </a:spcAft>
                        <a:buNone/>
                      </a:pPr>
                      <a:r>
                        <a:rPr lang="zh-TW"/>
                        <a:t>0.107</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54825">
                <a:tc>
                  <a:txBody>
                    <a:bodyPr/>
                    <a:lstStyle/>
                    <a:p>
                      <a:pPr marL="0" lvl="0" indent="0" rtl="0">
                        <a:spcBef>
                          <a:spcPts val="0"/>
                        </a:spcBef>
                        <a:spcAft>
                          <a:spcPts val="0"/>
                        </a:spcAft>
                        <a:buNone/>
                      </a:pPr>
                      <a:r>
                        <a:rPr lang="zh-TW" sz="1000"/>
                        <a:t>Misclassification Rate </a:t>
                      </a:r>
                      <a:endParaRPr sz="10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spcBef>
                          <a:spcPts val="0"/>
                        </a:spcBef>
                        <a:spcAft>
                          <a:spcPts val="0"/>
                        </a:spcAft>
                        <a:buNone/>
                      </a:pPr>
                      <a:r>
                        <a:rPr lang="zh-TW"/>
                        <a:t>0.07</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spcBef>
                          <a:spcPts val="0"/>
                        </a:spcBef>
                        <a:spcAft>
                          <a:spcPts val="0"/>
                        </a:spcAft>
                        <a:buNone/>
                      </a:pPr>
                      <a:r>
                        <a:rPr lang="zh-TW"/>
                        <a:t>0.134</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1 - Credit Scoring</a:t>
            </a:r>
            <a:endParaRPr/>
          </a:p>
        </p:txBody>
      </p:sp>
      <p:sp>
        <p:nvSpPr>
          <p:cNvPr id="193" name="Shape 19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sz="1400"/>
              <a:t>Data partition: Traning(70%), Vaildation(30%)</a:t>
            </a:r>
            <a:endParaRPr sz="1400"/>
          </a:p>
          <a:p>
            <a:pPr marL="0" lvl="0" indent="0">
              <a:spcBef>
                <a:spcPts val="1600"/>
              </a:spcBef>
              <a:spcAft>
                <a:spcPts val="0"/>
              </a:spcAft>
              <a:buNone/>
            </a:pPr>
            <a:r>
              <a:rPr lang="zh-TW" sz="1400"/>
              <a:t>Interactive grouping: User-specific → Cut of value (IV=0.01)</a:t>
            </a:r>
            <a:endParaRPr sz="1400"/>
          </a:p>
          <a:p>
            <a:pPr marL="0" lvl="0" indent="0">
              <a:spcBef>
                <a:spcPts val="1600"/>
              </a:spcBef>
              <a:spcAft>
                <a:spcPts val="1600"/>
              </a:spcAft>
              <a:buNone/>
            </a:pPr>
            <a:endParaRPr sz="1400"/>
          </a:p>
        </p:txBody>
      </p:sp>
      <p:sp>
        <p:nvSpPr>
          <p:cNvPr id="194" name="Shape 19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13</a:t>
            </a:fld>
            <a:endParaRPr/>
          </a:p>
        </p:txBody>
      </p:sp>
      <p:pic>
        <p:nvPicPr>
          <p:cNvPr id="195" name="Shape 195"/>
          <p:cNvPicPr preferRelativeResize="0"/>
          <p:nvPr/>
        </p:nvPicPr>
        <p:blipFill rotWithShape="1">
          <a:blip r:embed="rId3">
            <a:alphaModFix/>
          </a:blip>
          <a:srcRect l="2096" t="13367" r="1275"/>
          <a:stretch/>
        </p:blipFill>
        <p:spPr>
          <a:xfrm>
            <a:off x="398463" y="2118150"/>
            <a:ext cx="8347074" cy="1238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258775" y="4541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1 - Credit Scoring(Results-Accepts)</a:t>
            </a:r>
            <a:endParaRPr/>
          </a:p>
        </p:txBody>
      </p:sp>
      <p:sp>
        <p:nvSpPr>
          <p:cNvPr id="201" name="Shape 201"/>
          <p:cNvSpPr txBox="1">
            <a:spLocks noGrp="1"/>
          </p:cNvSpPr>
          <p:nvPr>
            <p:ph type="body" idx="1"/>
          </p:nvPr>
        </p:nvSpPr>
        <p:spPr>
          <a:xfrm>
            <a:off x="311700" y="1229875"/>
            <a:ext cx="6966900" cy="3936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zh-TW" b="1"/>
              <a:t>Scorecard</a:t>
            </a:r>
            <a:endParaRPr b="1"/>
          </a:p>
        </p:txBody>
      </p:sp>
      <p:sp>
        <p:nvSpPr>
          <p:cNvPr id="202" name="Shape 20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14</a:t>
            </a:fld>
            <a:endParaRPr/>
          </a:p>
        </p:txBody>
      </p:sp>
      <p:pic>
        <p:nvPicPr>
          <p:cNvPr id="203" name="Shape 203"/>
          <p:cNvPicPr preferRelativeResize="0"/>
          <p:nvPr/>
        </p:nvPicPr>
        <p:blipFill>
          <a:blip r:embed="rId3">
            <a:alphaModFix/>
          </a:blip>
          <a:stretch>
            <a:fillRect/>
          </a:stretch>
        </p:blipFill>
        <p:spPr>
          <a:xfrm>
            <a:off x="311700" y="1673800"/>
            <a:ext cx="8697425" cy="2199275"/>
          </a:xfrm>
          <a:prstGeom prst="rect">
            <a:avLst/>
          </a:prstGeom>
          <a:noFill/>
          <a:ln>
            <a:noFill/>
          </a:ln>
        </p:spPr>
      </p:pic>
      <p:sp>
        <p:nvSpPr>
          <p:cNvPr id="204" name="Shape 204"/>
          <p:cNvSpPr txBox="1"/>
          <p:nvPr/>
        </p:nvSpPr>
        <p:spPr>
          <a:xfrm>
            <a:off x="5479775" y="1376875"/>
            <a:ext cx="3810300" cy="246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zh-TW" sz="1000"/>
              <a:t>high WOE = higher probability of being good</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1 - Credit Scoring(Results-Accepts)</a:t>
            </a:r>
            <a:endParaRPr/>
          </a:p>
        </p:txBody>
      </p:sp>
      <p:sp>
        <p:nvSpPr>
          <p:cNvPr id="210" name="Shape 21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211" name="Shape 2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15</a:t>
            </a:fld>
            <a:endParaRPr/>
          </a:p>
        </p:txBody>
      </p:sp>
      <p:pic>
        <p:nvPicPr>
          <p:cNvPr id="212" name="Shape 212"/>
          <p:cNvPicPr preferRelativeResize="0"/>
          <p:nvPr/>
        </p:nvPicPr>
        <p:blipFill>
          <a:blip r:embed="rId3">
            <a:alphaModFix/>
          </a:blip>
          <a:stretch>
            <a:fillRect/>
          </a:stretch>
        </p:blipFill>
        <p:spPr>
          <a:xfrm>
            <a:off x="374100" y="1048050"/>
            <a:ext cx="2468925" cy="2450442"/>
          </a:xfrm>
          <a:prstGeom prst="rect">
            <a:avLst/>
          </a:prstGeom>
          <a:noFill/>
          <a:ln>
            <a:noFill/>
          </a:ln>
        </p:spPr>
      </p:pic>
      <p:pic>
        <p:nvPicPr>
          <p:cNvPr id="213" name="Shape 213"/>
          <p:cNvPicPr preferRelativeResize="0"/>
          <p:nvPr/>
        </p:nvPicPr>
        <p:blipFill>
          <a:blip r:embed="rId4">
            <a:alphaModFix/>
          </a:blip>
          <a:stretch>
            <a:fillRect/>
          </a:stretch>
        </p:blipFill>
        <p:spPr>
          <a:xfrm>
            <a:off x="2929787" y="1382600"/>
            <a:ext cx="2807225" cy="2737575"/>
          </a:xfrm>
          <a:prstGeom prst="rect">
            <a:avLst/>
          </a:prstGeom>
          <a:noFill/>
          <a:ln>
            <a:noFill/>
          </a:ln>
        </p:spPr>
      </p:pic>
      <p:sp>
        <p:nvSpPr>
          <p:cNvPr id="214" name="Shape 214"/>
          <p:cNvSpPr txBox="1"/>
          <p:nvPr/>
        </p:nvSpPr>
        <p:spPr>
          <a:xfrm>
            <a:off x="311700" y="3528750"/>
            <a:ext cx="2884800" cy="519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zh-TW" sz="1000" b="1"/>
              <a:t>Best Cut-off score (define good and bad)</a:t>
            </a:r>
            <a:endParaRPr sz="1000" b="1"/>
          </a:p>
          <a:p>
            <a:pPr marL="0" lvl="0" indent="0">
              <a:spcBef>
                <a:spcPts val="0"/>
              </a:spcBef>
              <a:spcAft>
                <a:spcPts val="0"/>
              </a:spcAft>
              <a:buNone/>
            </a:pPr>
            <a:r>
              <a:rPr lang="zh-TW" sz="1200" b="1"/>
              <a:t>=367</a:t>
            </a:r>
            <a:endParaRPr sz="1200" b="1"/>
          </a:p>
          <a:p>
            <a:pPr marL="0" lvl="0" indent="0">
              <a:spcBef>
                <a:spcPts val="0"/>
              </a:spcBef>
              <a:spcAft>
                <a:spcPts val="0"/>
              </a:spcAft>
              <a:buNone/>
            </a:pPr>
            <a:endParaRPr/>
          </a:p>
        </p:txBody>
      </p:sp>
      <p:pic>
        <p:nvPicPr>
          <p:cNvPr id="215" name="Shape 215"/>
          <p:cNvPicPr preferRelativeResize="0"/>
          <p:nvPr/>
        </p:nvPicPr>
        <p:blipFill>
          <a:blip r:embed="rId5">
            <a:alphaModFix/>
          </a:blip>
          <a:stretch>
            <a:fillRect/>
          </a:stretch>
        </p:blipFill>
        <p:spPr>
          <a:xfrm>
            <a:off x="5823775" y="987750"/>
            <a:ext cx="2636650" cy="2571052"/>
          </a:xfrm>
          <a:prstGeom prst="rect">
            <a:avLst/>
          </a:prstGeom>
          <a:noFill/>
          <a:ln>
            <a:noFill/>
          </a:ln>
        </p:spPr>
      </p:pic>
      <p:sp>
        <p:nvSpPr>
          <p:cNvPr id="216" name="Shape 216"/>
          <p:cNvSpPr txBox="1"/>
          <p:nvPr/>
        </p:nvSpPr>
        <p:spPr>
          <a:xfrm>
            <a:off x="2929775" y="4047750"/>
            <a:ext cx="2726100" cy="335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zh-TW" sz="1200" b="1"/>
              <a:t>ROC Plot </a:t>
            </a:r>
            <a:endParaRPr sz="1200" b="1"/>
          </a:p>
        </p:txBody>
      </p:sp>
      <p:sp>
        <p:nvSpPr>
          <p:cNvPr id="217" name="Shape 217"/>
          <p:cNvSpPr txBox="1"/>
          <p:nvPr/>
        </p:nvSpPr>
        <p:spPr>
          <a:xfrm>
            <a:off x="5823775" y="3558800"/>
            <a:ext cx="2726100" cy="335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TW" sz="1200" b="1"/>
              <a:t>Captured Event  Plot</a:t>
            </a:r>
            <a:endParaRPr sz="12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1 - Credit Scoring(Results-Rejects)</a:t>
            </a:r>
            <a:endParaRPr/>
          </a:p>
        </p:txBody>
      </p:sp>
      <p:sp>
        <p:nvSpPr>
          <p:cNvPr id="223" name="Shape 22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Reject Datasets: 209 obs </a:t>
            </a:r>
            <a:endParaRPr/>
          </a:p>
          <a:p>
            <a:pPr marL="0" lvl="0" indent="0">
              <a:spcBef>
                <a:spcPts val="1600"/>
              </a:spcBef>
              <a:spcAft>
                <a:spcPts val="0"/>
              </a:spcAft>
              <a:buNone/>
            </a:pPr>
            <a:r>
              <a:rPr lang="zh-TW"/>
              <a:t>Rejects inference - inferred good/bad loan status for the rejected applicants </a:t>
            </a:r>
            <a:endParaRPr sz="1400"/>
          </a:p>
          <a:p>
            <a:pPr marL="0" lvl="0" indent="0">
              <a:lnSpc>
                <a:spcPct val="100000"/>
              </a:lnSpc>
              <a:spcBef>
                <a:spcPts val="1600"/>
              </a:spcBef>
              <a:spcAft>
                <a:spcPts val="1600"/>
              </a:spcAft>
              <a:buNone/>
            </a:pPr>
            <a:endParaRPr/>
          </a:p>
        </p:txBody>
      </p:sp>
      <p:sp>
        <p:nvSpPr>
          <p:cNvPr id="224" name="Shape 22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16</a:t>
            </a:fld>
            <a:endParaRPr/>
          </a:p>
        </p:txBody>
      </p:sp>
      <p:pic>
        <p:nvPicPr>
          <p:cNvPr id="225" name="Shape 225"/>
          <p:cNvPicPr preferRelativeResize="0"/>
          <p:nvPr/>
        </p:nvPicPr>
        <p:blipFill>
          <a:blip r:embed="rId3">
            <a:alphaModFix/>
          </a:blip>
          <a:stretch>
            <a:fillRect/>
          </a:stretch>
        </p:blipFill>
        <p:spPr>
          <a:xfrm>
            <a:off x="311700" y="2196325"/>
            <a:ext cx="8372475" cy="1276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1 - Credit Scoring(Results-Rejects)</a:t>
            </a:r>
            <a:endParaRPr/>
          </a:p>
        </p:txBody>
      </p:sp>
      <p:sp>
        <p:nvSpPr>
          <p:cNvPr id="231" name="Shape 231"/>
          <p:cNvSpPr txBox="1">
            <a:spLocks noGrp="1"/>
          </p:cNvSpPr>
          <p:nvPr>
            <p:ph type="body" idx="1"/>
          </p:nvPr>
        </p:nvSpPr>
        <p:spPr>
          <a:xfrm>
            <a:off x="311700" y="1229875"/>
            <a:ext cx="8148600" cy="3936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zh-TW"/>
              <a:t>Scorecard</a:t>
            </a:r>
            <a:endParaRPr/>
          </a:p>
        </p:txBody>
      </p:sp>
      <p:sp>
        <p:nvSpPr>
          <p:cNvPr id="232" name="Shape 23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17</a:t>
            </a:fld>
            <a:endParaRPr/>
          </a:p>
        </p:txBody>
      </p:sp>
      <p:pic>
        <p:nvPicPr>
          <p:cNvPr id="233" name="Shape 233"/>
          <p:cNvPicPr preferRelativeResize="0"/>
          <p:nvPr/>
        </p:nvPicPr>
        <p:blipFill>
          <a:blip r:embed="rId3">
            <a:alphaModFix/>
          </a:blip>
          <a:stretch>
            <a:fillRect/>
          </a:stretch>
        </p:blipFill>
        <p:spPr>
          <a:xfrm>
            <a:off x="139200" y="1642038"/>
            <a:ext cx="8766126" cy="1859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1 - Credit Scoring(Results-Rejects)</a:t>
            </a:r>
            <a:endParaRPr/>
          </a:p>
        </p:txBody>
      </p:sp>
      <p:sp>
        <p:nvSpPr>
          <p:cNvPr id="239" name="Shape 23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240" name="Shape 24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18</a:t>
            </a:fld>
            <a:endParaRPr/>
          </a:p>
        </p:txBody>
      </p:sp>
      <p:pic>
        <p:nvPicPr>
          <p:cNvPr id="241" name="Shape 241"/>
          <p:cNvPicPr preferRelativeResize="0"/>
          <p:nvPr/>
        </p:nvPicPr>
        <p:blipFill>
          <a:blip r:embed="rId3">
            <a:alphaModFix/>
          </a:blip>
          <a:stretch>
            <a:fillRect/>
          </a:stretch>
        </p:blipFill>
        <p:spPr>
          <a:xfrm>
            <a:off x="3200738" y="1524721"/>
            <a:ext cx="2742525" cy="2749300"/>
          </a:xfrm>
          <a:prstGeom prst="rect">
            <a:avLst/>
          </a:prstGeom>
          <a:noFill/>
          <a:ln>
            <a:noFill/>
          </a:ln>
        </p:spPr>
      </p:pic>
      <p:pic>
        <p:nvPicPr>
          <p:cNvPr id="242" name="Shape 242"/>
          <p:cNvPicPr preferRelativeResize="0"/>
          <p:nvPr/>
        </p:nvPicPr>
        <p:blipFill>
          <a:blip r:embed="rId4">
            <a:alphaModFix/>
          </a:blip>
          <a:stretch>
            <a:fillRect/>
          </a:stretch>
        </p:blipFill>
        <p:spPr>
          <a:xfrm>
            <a:off x="311700" y="999125"/>
            <a:ext cx="2872325" cy="2865125"/>
          </a:xfrm>
          <a:prstGeom prst="rect">
            <a:avLst/>
          </a:prstGeom>
          <a:noFill/>
          <a:ln>
            <a:noFill/>
          </a:ln>
        </p:spPr>
      </p:pic>
      <p:pic>
        <p:nvPicPr>
          <p:cNvPr id="243" name="Shape 243"/>
          <p:cNvPicPr preferRelativeResize="0"/>
          <p:nvPr/>
        </p:nvPicPr>
        <p:blipFill>
          <a:blip r:embed="rId5">
            <a:alphaModFix/>
          </a:blip>
          <a:stretch>
            <a:fillRect/>
          </a:stretch>
        </p:blipFill>
        <p:spPr>
          <a:xfrm>
            <a:off x="5959975" y="951525"/>
            <a:ext cx="2624300" cy="2850550"/>
          </a:xfrm>
          <a:prstGeom prst="rect">
            <a:avLst/>
          </a:prstGeom>
          <a:noFill/>
          <a:ln>
            <a:noFill/>
          </a:ln>
        </p:spPr>
      </p:pic>
      <p:sp>
        <p:nvSpPr>
          <p:cNvPr id="244" name="Shape 244"/>
          <p:cNvSpPr txBox="1"/>
          <p:nvPr/>
        </p:nvSpPr>
        <p:spPr>
          <a:xfrm>
            <a:off x="317600" y="3934825"/>
            <a:ext cx="2682000" cy="607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zh-TW" sz="1000" b="1"/>
              <a:t>Best Cut-off score (define good and bad)</a:t>
            </a:r>
            <a:endParaRPr sz="1000" b="1"/>
          </a:p>
          <a:p>
            <a:pPr marL="0" lvl="0" indent="0">
              <a:spcBef>
                <a:spcPts val="0"/>
              </a:spcBef>
              <a:spcAft>
                <a:spcPts val="0"/>
              </a:spcAft>
              <a:buNone/>
            </a:pPr>
            <a:r>
              <a:rPr lang="zh-TW" sz="1200"/>
              <a:t>=418</a:t>
            </a:r>
            <a:endParaRPr sz="1200"/>
          </a:p>
          <a:p>
            <a:pPr marL="0" lvl="0" indent="0">
              <a:spcBef>
                <a:spcPts val="0"/>
              </a:spcBef>
              <a:spcAft>
                <a:spcPts val="0"/>
              </a:spcAft>
              <a:buNone/>
            </a:pPr>
            <a:endParaRPr/>
          </a:p>
          <a:p>
            <a:pPr marL="0" lvl="0" indent="0">
              <a:spcBef>
                <a:spcPts val="0"/>
              </a:spcBef>
              <a:spcAft>
                <a:spcPts val="0"/>
              </a:spcAft>
              <a:buNone/>
            </a:pPr>
            <a:endParaRPr/>
          </a:p>
        </p:txBody>
      </p:sp>
      <p:sp>
        <p:nvSpPr>
          <p:cNvPr id="245" name="Shape 245"/>
          <p:cNvSpPr txBox="1"/>
          <p:nvPr/>
        </p:nvSpPr>
        <p:spPr>
          <a:xfrm>
            <a:off x="3208950" y="4274025"/>
            <a:ext cx="2726100" cy="335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TW" sz="1200" b="1"/>
              <a:t>ROC Plot </a:t>
            </a:r>
            <a:endParaRPr sz="1200" b="1"/>
          </a:p>
        </p:txBody>
      </p:sp>
      <p:sp>
        <p:nvSpPr>
          <p:cNvPr id="246" name="Shape 246"/>
          <p:cNvSpPr txBox="1"/>
          <p:nvPr/>
        </p:nvSpPr>
        <p:spPr>
          <a:xfrm>
            <a:off x="6033088" y="3802075"/>
            <a:ext cx="2726100" cy="335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TW" sz="1200" b="1"/>
              <a:t>Captured Event  Plot</a:t>
            </a:r>
            <a:endParaRPr sz="12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1 - Decision Tree</a:t>
            </a:r>
            <a:endParaRPr/>
          </a:p>
        </p:txBody>
      </p:sp>
      <p:sp>
        <p:nvSpPr>
          <p:cNvPr id="252" name="Shape 252"/>
          <p:cNvSpPr txBox="1">
            <a:spLocks noGrp="1"/>
          </p:cNvSpPr>
          <p:nvPr>
            <p:ph type="body" idx="1"/>
          </p:nvPr>
        </p:nvSpPr>
        <p:spPr>
          <a:xfrm>
            <a:off x="347000" y="1062250"/>
            <a:ext cx="8996100" cy="3495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zh-TW" sz="1000" b="1"/>
              <a:t>Decision tree(train node), Decision tree(manually), Decision tree(automatically),Decision tree(autonomously) </a:t>
            </a:r>
            <a:endParaRPr sz="1000" b="1"/>
          </a:p>
        </p:txBody>
      </p:sp>
      <p:sp>
        <p:nvSpPr>
          <p:cNvPr id="253" name="Shape 25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19</a:t>
            </a:fld>
            <a:endParaRPr/>
          </a:p>
        </p:txBody>
      </p:sp>
      <p:pic>
        <p:nvPicPr>
          <p:cNvPr id="254" name="Shape 254"/>
          <p:cNvPicPr preferRelativeResize="0"/>
          <p:nvPr/>
        </p:nvPicPr>
        <p:blipFill>
          <a:blip r:embed="rId3">
            <a:alphaModFix/>
          </a:blip>
          <a:stretch>
            <a:fillRect/>
          </a:stretch>
        </p:blipFill>
        <p:spPr>
          <a:xfrm>
            <a:off x="347000" y="1411750"/>
            <a:ext cx="6402199" cy="2667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Background</a:t>
            </a:r>
            <a:endParaRPr/>
          </a:p>
        </p:txBody>
      </p:sp>
      <p:sp>
        <p:nvSpPr>
          <p:cNvPr id="93" name="Shape 9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1200">
              <a:solidFill>
                <a:srgbClr val="000000"/>
              </a:solidFill>
              <a:latin typeface="Times New Roman"/>
              <a:ea typeface="Times New Roman"/>
              <a:cs typeface="Times New Roman"/>
              <a:sym typeface="Times New Roman"/>
            </a:endParaRPr>
          </a:p>
          <a:p>
            <a:pPr marL="457200" lvl="0" indent="-342900" rtl="0">
              <a:spcBef>
                <a:spcPts val="0"/>
              </a:spcBef>
              <a:spcAft>
                <a:spcPts val="0"/>
              </a:spcAft>
              <a:buSzPts val="1800"/>
              <a:buAutoNum type="arabicPeriod"/>
            </a:pPr>
            <a:r>
              <a:rPr lang="zh-TW"/>
              <a:t>Found in 2009, Banco is a Portugal bank which providing </a:t>
            </a:r>
            <a:r>
              <a:rPr lang="zh-TW" b="1"/>
              <a:t>financial service</a:t>
            </a:r>
            <a:endParaRPr b="1"/>
          </a:p>
          <a:p>
            <a:pPr marL="457200" lvl="0" indent="-342900" rtl="0">
              <a:spcBef>
                <a:spcPts val="0"/>
              </a:spcBef>
              <a:spcAft>
                <a:spcPts val="0"/>
              </a:spcAft>
              <a:buSzPts val="1800"/>
              <a:buAutoNum type="arabicPeriod"/>
            </a:pPr>
            <a:r>
              <a:rPr lang="zh-TW"/>
              <a:t>The bank is under good condition, but need some adjustment for improving the performance</a:t>
            </a:r>
            <a:endParaRPr/>
          </a:p>
          <a:p>
            <a:pPr marL="457200" marR="0" lvl="0" indent="-342900" algn="l" rtl="0">
              <a:lnSpc>
                <a:spcPct val="115000"/>
              </a:lnSpc>
              <a:spcBef>
                <a:spcPts val="0"/>
              </a:spcBef>
              <a:spcAft>
                <a:spcPts val="0"/>
              </a:spcAft>
              <a:buSzPts val="1800"/>
              <a:buAutoNum type="arabicPeriod"/>
            </a:pPr>
            <a:r>
              <a:rPr lang="zh-TW"/>
              <a:t>Identify some potentail area that Banco can improve</a:t>
            </a:r>
            <a:endParaRPr/>
          </a:p>
          <a:p>
            <a:pPr marL="457200" marR="0" lvl="0" indent="-342900" algn="l" rtl="0">
              <a:lnSpc>
                <a:spcPct val="115000"/>
              </a:lnSpc>
              <a:spcBef>
                <a:spcPts val="0"/>
              </a:spcBef>
              <a:spcAft>
                <a:spcPts val="0"/>
              </a:spcAft>
              <a:buSzPts val="1800"/>
              <a:buAutoNum type="arabicPeriod"/>
            </a:pPr>
            <a:r>
              <a:rPr lang="zh-TW" b="1"/>
              <a:t>2016-2017</a:t>
            </a:r>
            <a:r>
              <a:rPr lang="zh-TW"/>
              <a:t>’s data will be used for the analysis </a:t>
            </a:r>
            <a:endParaRPr/>
          </a:p>
          <a:p>
            <a:pPr marL="457200" marR="0" lvl="0" indent="-342900" algn="l" rtl="0">
              <a:lnSpc>
                <a:spcPct val="115000"/>
              </a:lnSpc>
              <a:spcBef>
                <a:spcPts val="0"/>
              </a:spcBef>
              <a:spcAft>
                <a:spcPts val="0"/>
              </a:spcAft>
              <a:buSzPts val="1800"/>
              <a:buAutoNum type="arabicPeriod"/>
            </a:pPr>
            <a:r>
              <a:rPr lang="zh-TW"/>
              <a:t>personal portfolio will be created for customers with unique customer ID</a:t>
            </a:r>
            <a:endParaRPr/>
          </a:p>
        </p:txBody>
      </p:sp>
      <p:sp>
        <p:nvSpPr>
          <p:cNvPr id="94" name="Shape 9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1 - Decision Tree - Training node</a:t>
            </a:r>
            <a:endParaRPr/>
          </a:p>
        </p:txBody>
      </p:sp>
      <p:sp>
        <p:nvSpPr>
          <p:cNvPr id="260" name="Shape 260"/>
          <p:cNvSpPr txBox="1">
            <a:spLocks noGrp="1"/>
          </p:cNvSpPr>
          <p:nvPr>
            <p:ph type="body" idx="1"/>
          </p:nvPr>
        </p:nvSpPr>
        <p:spPr>
          <a:xfrm>
            <a:off x="426400" y="929575"/>
            <a:ext cx="6014100" cy="3246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zh-TW"/>
              <a:t>Based on the highest log worth</a:t>
            </a:r>
            <a:endParaRPr/>
          </a:p>
        </p:txBody>
      </p:sp>
      <p:sp>
        <p:nvSpPr>
          <p:cNvPr id="261" name="Shape 26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20</a:t>
            </a:fld>
            <a:endParaRPr/>
          </a:p>
        </p:txBody>
      </p:sp>
      <p:pic>
        <p:nvPicPr>
          <p:cNvPr id="262" name="Shape 262"/>
          <p:cNvPicPr preferRelativeResize="0"/>
          <p:nvPr/>
        </p:nvPicPr>
        <p:blipFill>
          <a:blip r:embed="rId3">
            <a:alphaModFix/>
          </a:blip>
          <a:stretch>
            <a:fillRect/>
          </a:stretch>
        </p:blipFill>
        <p:spPr>
          <a:xfrm>
            <a:off x="382300" y="1342375"/>
            <a:ext cx="7448031" cy="3385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1 - Decision Tree - Manually</a:t>
            </a:r>
            <a:endParaRPr/>
          </a:p>
        </p:txBody>
      </p:sp>
      <p:sp>
        <p:nvSpPr>
          <p:cNvPr id="268" name="Shape 268"/>
          <p:cNvSpPr txBox="1">
            <a:spLocks noGrp="1"/>
          </p:cNvSpPr>
          <p:nvPr>
            <p:ph type="body" idx="1"/>
          </p:nvPr>
        </p:nvSpPr>
        <p:spPr>
          <a:xfrm>
            <a:off x="311700" y="885800"/>
            <a:ext cx="4355400" cy="3936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zh-TW"/>
              <a:t>Split Log worth &gt;1</a:t>
            </a:r>
            <a:endParaRPr/>
          </a:p>
        </p:txBody>
      </p:sp>
      <p:sp>
        <p:nvSpPr>
          <p:cNvPr id="269" name="Shape 26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21</a:t>
            </a:fld>
            <a:endParaRPr/>
          </a:p>
        </p:txBody>
      </p:sp>
      <p:pic>
        <p:nvPicPr>
          <p:cNvPr id="270" name="Shape 270"/>
          <p:cNvPicPr preferRelativeResize="0"/>
          <p:nvPr/>
        </p:nvPicPr>
        <p:blipFill>
          <a:blip r:embed="rId3">
            <a:alphaModFix/>
          </a:blip>
          <a:stretch>
            <a:fillRect/>
          </a:stretch>
        </p:blipFill>
        <p:spPr>
          <a:xfrm>
            <a:off x="311700" y="1294601"/>
            <a:ext cx="7823913" cy="3506599"/>
          </a:xfrm>
          <a:prstGeom prst="rect">
            <a:avLst/>
          </a:prstGeom>
          <a:noFill/>
          <a:ln>
            <a:noFill/>
          </a:ln>
        </p:spPr>
      </p:pic>
      <p:pic>
        <p:nvPicPr>
          <p:cNvPr id="271" name="Shape 271"/>
          <p:cNvPicPr preferRelativeResize="0"/>
          <p:nvPr/>
        </p:nvPicPr>
        <p:blipFill rotWithShape="1">
          <a:blip r:embed="rId4">
            <a:alphaModFix/>
          </a:blip>
          <a:srcRect r="685" b="63347"/>
          <a:stretch/>
        </p:blipFill>
        <p:spPr>
          <a:xfrm>
            <a:off x="5222900" y="926500"/>
            <a:ext cx="3830101" cy="1164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1 - Decision Tree - Automatically</a:t>
            </a:r>
            <a:endParaRPr/>
          </a:p>
        </p:txBody>
      </p:sp>
      <p:sp>
        <p:nvSpPr>
          <p:cNvPr id="277" name="Shape 27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22</a:t>
            </a:fld>
            <a:endParaRPr/>
          </a:p>
        </p:txBody>
      </p:sp>
      <p:pic>
        <p:nvPicPr>
          <p:cNvPr id="278" name="Shape 278"/>
          <p:cNvPicPr preferRelativeResize="0"/>
          <p:nvPr/>
        </p:nvPicPr>
        <p:blipFill>
          <a:blip r:embed="rId3">
            <a:alphaModFix/>
          </a:blip>
          <a:stretch>
            <a:fillRect/>
          </a:stretch>
        </p:blipFill>
        <p:spPr>
          <a:xfrm>
            <a:off x="1187575" y="952825"/>
            <a:ext cx="4705825" cy="39321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1 - Decision Tree - Autonomously</a:t>
            </a:r>
            <a:endParaRPr/>
          </a:p>
        </p:txBody>
      </p:sp>
      <p:sp>
        <p:nvSpPr>
          <p:cNvPr id="284" name="Shape 28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285" name="Shape 28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23</a:t>
            </a:fld>
            <a:endParaRPr/>
          </a:p>
        </p:txBody>
      </p:sp>
      <p:pic>
        <p:nvPicPr>
          <p:cNvPr id="286" name="Shape 286"/>
          <p:cNvPicPr preferRelativeResize="0"/>
          <p:nvPr/>
        </p:nvPicPr>
        <p:blipFill>
          <a:blip r:embed="rId3">
            <a:alphaModFix/>
          </a:blip>
          <a:stretch>
            <a:fillRect/>
          </a:stretch>
        </p:blipFill>
        <p:spPr>
          <a:xfrm>
            <a:off x="534125" y="954025"/>
            <a:ext cx="5488201" cy="3907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1 - Decision Tree - Model comparison</a:t>
            </a:r>
            <a:endParaRPr/>
          </a:p>
          <a:p>
            <a:pPr marL="0" lvl="0" indent="0">
              <a:spcBef>
                <a:spcPts val="0"/>
              </a:spcBef>
              <a:spcAft>
                <a:spcPts val="0"/>
              </a:spcAft>
              <a:buNone/>
            </a:pPr>
            <a:endParaRPr/>
          </a:p>
        </p:txBody>
      </p:sp>
      <p:sp>
        <p:nvSpPr>
          <p:cNvPr id="292" name="Shape 292"/>
          <p:cNvSpPr txBox="1">
            <a:spLocks noGrp="1"/>
          </p:cNvSpPr>
          <p:nvPr>
            <p:ph type="body" idx="1"/>
          </p:nvPr>
        </p:nvSpPr>
        <p:spPr>
          <a:xfrm>
            <a:off x="311700" y="1229875"/>
            <a:ext cx="4911300" cy="2140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293" name="Shape 29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24</a:t>
            </a:fld>
            <a:endParaRPr/>
          </a:p>
        </p:txBody>
      </p:sp>
      <p:pic>
        <p:nvPicPr>
          <p:cNvPr id="294" name="Shape 294"/>
          <p:cNvPicPr preferRelativeResize="0"/>
          <p:nvPr/>
        </p:nvPicPr>
        <p:blipFill>
          <a:blip r:embed="rId3">
            <a:alphaModFix/>
          </a:blip>
          <a:stretch>
            <a:fillRect/>
          </a:stretch>
        </p:blipFill>
        <p:spPr>
          <a:xfrm>
            <a:off x="350350" y="1229875"/>
            <a:ext cx="4669625" cy="1898625"/>
          </a:xfrm>
          <a:prstGeom prst="rect">
            <a:avLst/>
          </a:prstGeom>
          <a:noFill/>
          <a:ln>
            <a:noFill/>
          </a:ln>
        </p:spPr>
      </p:pic>
      <p:sp>
        <p:nvSpPr>
          <p:cNvPr id="295" name="Shape 295"/>
          <p:cNvSpPr txBox="1"/>
          <p:nvPr/>
        </p:nvSpPr>
        <p:spPr>
          <a:xfrm>
            <a:off x="5399350" y="1349850"/>
            <a:ext cx="3432900" cy="917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zh-TW"/>
              <a:t>Vaildation</a:t>
            </a:r>
            <a:endParaRPr/>
          </a:p>
          <a:p>
            <a:pPr marL="0" lvl="0" indent="0">
              <a:spcBef>
                <a:spcPts val="0"/>
              </a:spcBef>
              <a:spcAft>
                <a:spcPts val="0"/>
              </a:spcAft>
              <a:buNone/>
            </a:pPr>
            <a:r>
              <a:rPr lang="zh-TW"/>
              <a:t>ASE: 0.08169 Tree 4</a:t>
            </a:r>
            <a:endParaRPr/>
          </a:p>
          <a:p>
            <a:pPr marL="0" lvl="0" indent="0">
              <a:spcBef>
                <a:spcPts val="0"/>
              </a:spcBef>
              <a:spcAft>
                <a:spcPts val="0"/>
              </a:spcAft>
              <a:buNone/>
            </a:pPr>
            <a:r>
              <a:rPr lang="zh-TW"/>
              <a:t>Misclassification rate: 0.087866 (same)</a:t>
            </a:r>
            <a:endParaRPr/>
          </a:p>
        </p:txBody>
      </p:sp>
      <p:sp>
        <p:nvSpPr>
          <p:cNvPr id="296" name="Shape 296"/>
          <p:cNvSpPr txBox="1"/>
          <p:nvPr/>
        </p:nvSpPr>
        <p:spPr>
          <a:xfrm>
            <a:off x="423475" y="2399700"/>
            <a:ext cx="741000" cy="264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97" name="Shape 297"/>
          <p:cNvSpPr txBox="1"/>
          <p:nvPr/>
        </p:nvSpPr>
        <p:spPr>
          <a:xfrm>
            <a:off x="317600" y="3423125"/>
            <a:ext cx="6096300" cy="5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zh-TW">
                <a:solidFill>
                  <a:srgbClr val="FF0000"/>
                </a:solidFill>
              </a:rPr>
              <a:t>Tree 4 -decision tree- autonomously  is the best model </a:t>
            </a:r>
            <a:endParaRPr>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1 - Overall Model comparison</a:t>
            </a:r>
            <a:endParaRPr/>
          </a:p>
          <a:p>
            <a:pPr marL="0" lvl="0" indent="0">
              <a:spcBef>
                <a:spcPts val="0"/>
              </a:spcBef>
              <a:spcAft>
                <a:spcPts val="0"/>
              </a:spcAft>
              <a:buNone/>
            </a:pPr>
            <a:endParaRPr/>
          </a:p>
        </p:txBody>
      </p:sp>
      <p:sp>
        <p:nvSpPr>
          <p:cNvPr id="303" name="Shape 30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25</a:t>
            </a:fld>
            <a:endParaRPr/>
          </a:p>
        </p:txBody>
      </p:sp>
      <p:graphicFrame>
        <p:nvGraphicFramePr>
          <p:cNvPr id="304" name="Shape 304"/>
          <p:cNvGraphicFramePr/>
          <p:nvPr/>
        </p:nvGraphicFramePr>
        <p:xfrm>
          <a:off x="379050" y="1178125"/>
          <a:ext cx="3000000" cy="3000000"/>
        </p:xfrm>
        <a:graphic>
          <a:graphicData uri="http://schemas.openxmlformats.org/drawingml/2006/table">
            <a:tbl>
              <a:tblPr>
                <a:noFill/>
                <a:tableStyleId>{4CA87A06-4CA7-478D-B5B5-7D05A0335A67}</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spcBef>
                          <a:spcPts val="0"/>
                        </a:spcBef>
                        <a:spcAft>
                          <a:spcPts val="0"/>
                        </a:spcAft>
                        <a:buNone/>
                      </a:pPr>
                      <a:endParaRPr/>
                    </a:p>
                  </a:txBody>
                  <a:tcPr marL="91425" marR="91425" marT="91425" marB="91425">
                    <a:lnB w="28575" cap="flat" cmpd="sng">
                      <a:solidFill>
                        <a:srgbClr val="000000"/>
                      </a:solidFill>
                      <a:prstDash val="solid"/>
                      <a:round/>
                      <a:headEnd type="none" w="sm" len="sm"/>
                      <a:tailEnd type="none" w="sm" len="sm"/>
                    </a:lnB>
                  </a:tcPr>
                </a:tc>
                <a:tc>
                  <a:txBody>
                    <a:bodyPr/>
                    <a:lstStyle/>
                    <a:p>
                      <a:pPr marL="0" lvl="0" indent="0">
                        <a:spcBef>
                          <a:spcPts val="0"/>
                        </a:spcBef>
                        <a:spcAft>
                          <a:spcPts val="0"/>
                        </a:spcAft>
                        <a:buNone/>
                      </a:pPr>
                      <a:r>
                        <a:rPr lang="zh-TW"/>
                        <a:t>ASE</a:t>
                      </a:r>
                      <a:endParaRPr/>
                    </a:p>
                  </a:txBody>
                  <a:tcPr marL="91425" marR="91425" marT="91425" marB="91425">
                    <a:lnB w="9525" cap="flat" cmpd="sng">
                      <a:solidFill>
                        <a:srgbClr val="FFFF00"/>
                      </a:solidFill>
                      <a:prstDash val="solid"/>
                      <a:round/>
                      <a:headEnd type="none" w="sm" len="sm"/>
                      <a:tailEnd type="none" w="sm" len="sm"/>
                    </a:lnB>
                  </a:tcPr>
                </a:tc>
                <a:tc>
                  <a:txBody>
                    <a:bodyPr/>
                    <a:lstStyle/>
                    <a:p>
                      <a:pPr marL="0" lvl="0" indent="0">
                        <a:spcBef>
                          <a:spcPts val="0"/>
                        </a:spcBef>
                        <a:spcAft>
                          <a:spcPts val="0"/>
                        </a:spcAft>
                        <a:buNone/>
                      </a:pPr>
                      <a:r>
                        <a:rPr lang="zh-TW"/>
                        <a:t>Misclassification Rate</a:t>
                      </a:r>
                      <a:endParaRPr/>
                    </a:p>
                  </a:txBody>
                  <a:tcPr marL="91425" marR="91425" marT="91425" marB="91425">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zh-TW"/>
                        <a:t>Decision Tree</a:t>
                      </a:r>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solidFill>
                      <a:srgbClr val="FFFF00"/>
                    </a:solidFill>
                  </a:tcPr>
                </a:tc>
                <a:tc>
                  <a:txBody>
                    <a:bodyPr/>
                    <a:lstStyle/>
                    <a:p>
                      <a:pPr marL="0" lvl="0" indent="0">
                        <a:spcBef>
                          <a:spcPts val="0"/>
                        </a:spcBef>
                        <a:spcAft>
                          <a:spcPts val="0"/>
                        </a:spcAft>
                        <a:buNone/>
                      </a:pPr>
                      <a:r>
                        <a:rPr lang="zh-TW"/>
                        <a:t>0.08169 (Lowest)</a:t>
                      </a:r>
                      <a:endParaRPr/>
                    </a:p>
                  </a:txBody>
                  <a:tcPr marL="91425" marR="91425" marT="91425" marB="91425">
                    <a:lnL w="28575" cap="flat" cmpd="sng">
                      <a:solidFill>
                        <a:srgbClr val="0000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solidFill>
                      <a:srgbClr val="FFFF00"/>
                    </a:solidFill>
                  </a:tcPr>
                </a:tc>
                <a:tc>
                  <a:txBody>
                    <a:bodyPr/>
                    <a:lstStyle/>
                    <a:p>
                      <a:pPr marL="0" lvl="0" indent="0">
                        <a:spcBef>
                          <a:spcPts val="0"/>
                        </a:spcBef>
                        <a:spcAft>
                          <a:spcPts val="0"/>
                        </a:spcAft>
                        <a:buNone/>
                      </a:pPr>
                      <a:r>
                        <a:rPr lang="zh-TW"/>
                        <a:t>0.087866 (Lowest)</a:t>
                      </a:r>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solidFill>
                      <a:srgbClr val="FFFF00"/>
                    </a:solidFill>
                  </a:tcPr>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zh-TW"/>
                        <a:t>Scorecard</a:t>
                      </a:r>
                      <a:endParaRPr/>
                    </a:p>
                  </a:txBody>
                  <a:tcPr marL="91425" marR="91425" marT="91425" marB="91425">
                    <a:lnT w="28575" cap="flat" cmpd="sng">
                      <a:solidFill>
                        <a:srgbClr val="000000"/>
                      </a:solidFill>
                      <a:prstDash val="solid"/>
                      <a:round/>
                      <a:headEnd type="none" w="sm" len="sm"/>
                      <a:tailEnd type="none" w="sm" len="sm"/>
                    </a:lnT>
                  </a:tcPr>
                </a:tc>
                <a:tc>
                  <a:txBody>
                    <a:bodyPr/>
                    <a:lstStyle/>
                    <a:p>
                      <a:pPr marL="0" lvl="0" indent="0">
                        <a:spcBef>
                          <a:spcPts val="0"/>
                        </a:spcBef>
                        <a:spcAft>
                          <a:spcPts val="0"/>
                        </a:spcAft>
                        <a:buNone/>
                      </a:pPr>
                      <a:r>
                        <a:rPr lang="zh-TW"/>
                        <a:t>0.095059</a:t>
                      </a:r>
                      <a:endParaRPr/>
                    </a:p>
                  </a:txBody>
                  <a:tcPr marL="91425" marR="91425" marT="91425" marB="91425">
                    <a:lnT w="9525" cap="flat" cmpd="sng">
                      <a:solidFill>
                        <a:srgbClr val="FFFF00"/>
                      </a:solidFill>
                      <a:prstDash val="solid"/>
                      <a:round/>
                      <a:headEnd type="none" w="sm" len="sm"/>
                      <a:tailEnd type="none" w="sm" len="sm"/>
                    </a:lnT>
                  </a:tcPr>
                </a:tc>
                <a:tc>
                  <a:txBody>
                    <a:bodyPr/>
                    <a:lstStyle/>
                    <a:p>
                      <a:pPr marL="0" lvl="0" indent="0">
                        <a:spcBef>
                          <a:spcPts val="0"/>
                        </a:spcBef>
                        <a:spcAft>
                          <a:spcPts val="0"/>
                        </a:spcAft>
                        <a:buNone/>
                      </a:pPr>
                      <a:r>
                        <a:rPr lang="zh-TW"/>
                        <a:t>0.108069</a:t>
                      </a:r>
                      <a:endParaRPr/>
                    </a:p>
                  </a:txBody>
                  <a:tcPr marL="91425" marR="91425" marT="91425" marB="91425">
                    <a:lnT w="9525" cap="flat" cmpd="sng">
                      <a:solidFill>
                        <a:srgbClr val="FFFF00"/>
                      </a:solidFill>
                      <a:prstDash val="solid"/>
                      <a:round/>
                      <a:headEnd type="none" w="sm" len="sm"/>
                      <a:tailEnd type="none" w="sm" len="sm"/>
                    </a:lnT>
                  </a:tcPr>
                </a:tc>
                <a:extLst>
                  <a:ext uri="{0D108BD9-81ED-4DB2-BD59-A6C34878D82A}">
                    <a16:rowId xmlns:a16="http://schemas.microsoft.com/office/drawing/2014/main" val="10002"/>
                  </a:ext>
                </a:extLst>
              </a:tr>
              <a:tr h="381000">
                <a:tc>
                  <a:txBody>
                    <a:bodyPr/>
                    <a:lstStyle/>
                    <a:p>
                      <a:pPr marL="0" lvl="0" indent="0">
                        <a:spcBef>
                          <a:spcPts val="0"/>
                        </a:spcBef>
                        <a:spcAft>
                          <a:spcPts val="0"/>
                        </a:spcAft>
                        <a:buNone/>
                      </a:pPr>
                      <a:r>
                        <a:rPr lang="zh-TW"/>
                        <a:t>Regression</a:t>
                      </a:r>
                      <a:endParaRPr/>
                    </a:p>
                  </a:txBody>
                  <a:tcPr marL="91425" marR="91425" marT="91425" marB="91425"/>
                </a:tc>
                <a:tc>
                  <a:txBody>
                    <a:bodyPr/>
                    <a:lstStyle/>
                    <a:p>
                      <a:pPr marL="0" lvl="0" indent="0">
                        <a:spcBef>
                          <a:spcPts val="0"/>
                        </a:spcBef>
                        <a:spcAft>
                          <a:spcPts val="0"/>
                        </a:spcAft>
                        <a:buNone/>
                      </a:pPr>
                      <a:r>
                        <a:rPr lang="zh-TW"/>
                        <a:t>0.100764</a:t>
                      </a:r>
                      <a:endParaRPr/>
                    </a:p>
                  </a:txBody>
                  <a:tcPr marL="91425" marR="91425" marT="91425" marB="91425"/>
                </a:tc>
                <a:tc>
                  <a:txBody>
                    <a:bodyPr/>
                    <a:lstStyle/>
                    <a:p>
                      <a:pPr marL="0" lvl="0" indent="0">
                        <a:spcBef>
                          <a:spcPts val="0"/>
                        </a:spcBef>
                        <a:spcAft>
                          <a:spcPts val="0"/>
                        </a:spcAft>
                        <a:buNone/>
                      </a:pPr>
                      <a:r>
                        <a:rPr lang="zh-TW"/>
                        <a:t>0.117155</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490250" y="526350"/>
            <a:ext cx="5618700" cy="945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zh-TW"/>
              <a:t>Objective 2</a:t>
            </a:r>
            <a:endParaRPr/>
          </a:p>
        </p:txBody>
      </p:sp>
      <p:sp>
        <p:nvSpPr>
          <p:cNvPr id="310" name="Shape 310"/>
          <p:cNvSpPr txBox="1"/>
          <p:nvPr/>
        </p:nvSpPr>
        <p:spPr>
          <a:xfrm>
            <a:off x="490250" y="1813025"/>
            <a:ext cx="7422900" cy="2562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800">
              <a:solidFill>
                <a:schemeClr val="dk2"/>
              </a:solidFill>
              <a:latin typeface="Roboto"/>
              <a:ea typeface="Roboto"/>
              <a:cs typeface="Roboto"/>
              <a:sym typeface="Roboto"/>
            </a:endParaRPr>
          </a:p>
          <a:p>
            <a:pPr marL="0" marR="0" lvl="0" indent="0" rtl="0">
              <a:lnSpc>
                <a:spcPct val="100000"/>
              </a:lnSpc>
              <a:spcBef>
                <a:spcPts val="1600"/>
              </a:spcBef>
              <a:spcAft>
                <a:spcPts val="0"/>
              </a:spcAft>
              <a:buNone/>
            </a:pPr>
            <a:r>
              <a:rPr lang="zh-TW" sz="3000">
                <a:solidFill>
                  <a:schemeClr val="lt1"/>
                </a:solidFill>
                <a:latin typeface="Roboto"/>
                <a:ea typeface="Roboto"/>
                <a:cs typeface="Roboto"/>
                <a:sym typeface="Roboto"/>
              </a:rPr>
              <a:t>To suggest useful marketing campaign and financial product to the group of customer </a:t>
            </a:r>
            <a:endParaRPr sz="3000">
              <a:solidFill>
                <a:schemeClr val="lt1"/>
              </a:solidFill>
              <a:latin typeface="Roboto"/>
              <a:ea typeface="Roboto"/>
              <a:cs typeface="Roboto"/>
              <a:sym typeface="Roboto"/>
            </a:endParaRPr>
          </a:p>
        </p:txBody>
      </p:sp>
      <p:sp>
        <p:nvSpPr>
          <p:cNvPr id="311" name="Shape 3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2 - Issue </a:t>
            </a:r>
            <a:endParaRPr/>
          </a:p>
          <a:p>
            <a:pPr marL="0" lvl="0" indent="0" rtl="0">
              <a:spcBef>
                <a:spcPts val="0"/>
              </a:spcBef>
              <a:spcAft>
                <a:spcPts val="0"/>
              </a:spcAft>
              <a:buNone/>
            </a:pPr>
            <a:endParaRPr/>
          </a:p>
        </p:txBody>
      </p:sp>
      <p:sp>
        <p:nvSpPr>
          <p:cNvPr id="317" name="Shape 31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lnSpc>
                <a:spcPct val="150000"/>
              </a:lnSpc>
              <a:spcBef>
                <a:spcPts val="0"/>
              </a:spcBef>
              <a:spcAft>
                <a:spcPts val="0"/>
              </a:spcAft>
              <a:buSzPts val="1800"/>
              <a:buChar char="●"/>
            </a:pPr>
            <a:r>
              <a:rPr lang="zh-TW"/>
              <a:t>Not able to  develop suitable marketing campaign and financial product for specific type of customers</a:t>
            </a:r>
            <a:endParaRPr/>
          </a:p>
          <a:p>
            <a:pPr marL="457200" lvl="0" indent="-342900" rtl="0">
              <a:lnSpc>
                <a:spcPct val="150000"/>
              </a:lnSpc>
              <a:spcBef>
                <a:spcPts val="0"/>
              </a:spcBef>
              <a:spcAft>
                <a:spcPts val="0"/>
              </a:spcAft>
              <a:buSzPts val="1800"/>
              <a:buChar char="●"/>
            </a:pPr>
            <a:r>
              <a:rPr lang="zh-TW"/>
              <a:t>Want to sell more financial product to customer</a:t>
            </a:r>
            <a:endParaRPr/>
          </a:p>
          <a:p>
            <a:pPr marL="457200" lvl="0" indent="-342900" rtl="0">
              <a:lnSpc>
                <a:spcPct val="150000"/>
              </a:lnSpc>
              <a:spcBef>
                <a:spcPts val="0"/>
              </a:spcBef>
              <a:spcAft>
                <a:spcPts val="0"/>
              </a:spcAft>
              <a:buSzPts val="1800"/>
              <a:buChar char="●"/>
            </a:pPr>
            <a:r>
              <a:rPr lang="zh-TW"/>
              <a:t>Would like to use different marketing campaign to boost the revenue</a:t>
            </a:r>
            <a:endParaRPr/>
          </a:p>
          <a:p>
            <a:pPr marL="457200" lvl="0" indent="-342900" rtl="0">
              <a:lnSpc>
                <a:spcPct val="150000"/>
              </a:lnSpc>
              <a:spcBef>
                <a:spcPts val="0"/>
              </a:spcBef>
              <a:spcAft>
                <a:spcPts val="0"/>
              </a:spcAft>
              <a:buSzPts val="1800"/>
              <a:buChar char="●"/>
            </a:pPr>
            <a:r>
              <a:rPr lang="zh-TW"/>
              <a:t>Dataset used: Bank Marketing Campaign, Past Product Record</a:t>
            </a:r>
            <a:endParaRPr/>
          </a:p>
          <a:p>
            <a:pPr marL="0" lvl="0" indent="0" rtl="0">
              <a:spcBef>
                <a:spcPts val="1600"/>
              </a:spcBef>
              <a:spcAft>
                <a:spcPts val="1600"/>
              </a:spcAft>
              <a:buNone/>
            </a:pPr>
            <a:endParaRPr/>
          </a:p>
        </p:txBody>
      </p:sp>
      <p:sp>
        <p:nvSpPr>
          <p:cNvPr id="318" name="Shape 31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2 - Aim</a:t>
            </a:r>
            <a:endParaRPr/>
          </a:p>
          <a:p>
            <a:pPr marL="0" lvl="0" indent="0" rtl="0">
              <a:spcBef>
                <a:spcPts val="0"/>
              </a:spcBef>
              <a:spcAft>
                <a:spcPts val="0"/>
              </a:spcAft>
              <a:buNone/>
            </a:pPr>
            <a:endParaRPr/>
          </a:p>
        </p:txBody>
      </p:sp>
      <p:sp>
        <p:nvSpPr>
          <p:cNvPr id="324" name="Shape 324"/>
          <p:cNvSpPr txBox="1">
            <a:spLocks noGrp="1"/>
          </p:cNvSpPr>
          <p:nvPr>
            <p:ph type="body" idx="1"/>
          </p:nvPr>
        </p:nvSpPr>
        <p:spPr>
          <a:xfrm>
            <a:off x="311700" y="1312200"/>
            <a:ext cx="7029900" cy="3339000"/>
          </a:xfrm>
          <a:prstGeom prst="rect">
            <a:avLst/>
          </a:prstGeom>
        </p:spPr>
        <p:txBody>
          <a:bodyPr spcFirstLastPara="1" wrap="square" lIns="91425" tIns="91425" rIns="91425" bIns="91425" anchor="t" anchorCtr="0">
            <a:noAutofit/>
          </a:bodyPr>
          <a:lstStyle/>
          <a:p>
            <a:pPr marL="457200" lvl="0" indent="-342900" rtl="0">
              <a:lnSpc>
                <a:spcPct val="150000"/>
              </a:lnSpc>
              <a:spcBef>
                <a:spcPts val="0"/>
              </a:spcBef>
              <a:spcAft>
                <a:spcPts val="0"/>
              </a:spcAft>
              <a:buSzPts val="1800"/>
              <a:buChar char="●"/>
            </a:pPr>
            <a:r>
              <a:rPr lang="zh-TW"/>
              <a:t>Suggest different type of financial product to segmented customer</a:t>
            </a:r>
            <a:endParaRPr/>
          </a:p>
          <a:p>
            <a:pPr marL="914400" lvl="1" indent="-317500" rtl="0">
              <a:lnSpc>
                <a:spcPct val="150000"/>
              </a:lnSpc>
              <a:spcBef>
                <a:spcPts val="0"/>
              </a:spcBef>
              <a:spcAft>
                <a:spcPts val="0"/>
              </a:spcAft>
              <a:buSzPts val="1400"/>
              <a:buChar char="○"/>
            </a:pPr>
            <a:r>
              <a:rPr lang="zh-TW"/>
              <a:t>Base on the association relationship of financial product to suggest them to customer</a:t>
            </a:r>
            <a:endParaRPr/>
          </a:p>
          <a:p>
            <a:pPr marL="457200" lvl="0" indent="-342900" rtl="0">
              <a:lnSpc>
                <a:spcPct val="150000"/>
              </a:lnSpc>
              <a:spcBef>
                <a:spcPts val="0"/>
              </a:spcBef>
              <a:spcAft>
                <a:spcPts val="0"/>
              </a:spcAft>
              <a:buSzPts val="1800"/>
              <a:buChar char="●"/>
            </a:pPr>
            <a:r>
              <a:rPr lang="zh-TW"/>
              <a:t>Develop different marketing campaign for segmented customer</a:t>
            </a:r>
            <a:endParaRPr/>
          </a:p>
          <a:p>
            <a:pPr marL="914400" lvl="1" indent="-317500" rtl="0">
              <a:lnSpc>
                <a:spcPct val="150000"/>
              </a:lnSpc>
              <a:spcBef>
                <a:spcPts val="0"/>
              </a:spcBef>
              <a:spcAft>
                <a:spcPts val="0"/>
              </a:spcAft>
              <a:buSzPts val="1400"/>
              <a:buChar char="○"/>
            </a:pPr>
            <a:r>
              <a:rPr lang="zh-TW"/>
              <a:t>Attract customer to spent more with bank’s product</a:t>
            </a:r>
            <a:endParaRPr/>
          </a:p>
          <a:p>
            <a:pPr marL="914400" lvl="1" indent="-317500" rtl="0">
              <a:lnSpc>
                <a:spcPct val="150000"/>
              </a:lnSpc>
              <a:spcBef>
                <a:spcPts val="0"/>
              </a:spcBef>
              <a:spcAft>
                <a:spcPts val="0"/>
              </a:spcAft>
              <a:buSzPts val="1400"/>
              <a:buChar char="○"/>
            </a:pPr>
            <a:r>
              <a:rPr lang="zh-TW"/>
              <a:t>Increase satisfaction</a:t>
            </a:r>
            <a:endParaRPr/>
          </a:p>
          <a:p>
            <a:pPr marL="0" lvl="0" indent="0" rtl="0">
              <a:spcBef>
                <a:spcPts val="1600"/>
              </a:spcBef>
              <a:spcAft>
                <a:spcPts val="0"/>
              </a:spcAft>
              <a:buNone/>
            </a:pPr>
            <a:endParaRPr/>
          </a:p>
          <a:p>
            <a:pPr marL="0" lvl="0" indent="0" rtl="0">
              <a:spcBef>
                <a:spcPts val="1600"/>
              </a:spcBef>
              <a:spcAft>
                <a:spcPts val="1600"/>
              </a:spcAft>
              <a:buNone/>
            </a:pPr>
            <a:endParaRPr/>
          </a:p>
        </p:txBody>
      </p:sp>
      <p:sp>
        <p:nvSpPr>
          <p:cNvPr id="325" name="Shape 32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2 - Methodology</a:t>
            </a:r>
            <a:endParaRPr/>
          </a:p>
          <a:p>
            <a:pPr marL="0" lvl="0" indent="0" rtl="0">
              <a:spcBef>
                <a:spcPts val="0"/>
              </a:spcBef>
              <a:spcAft>
                <a:spcPts val="0"/>
              </a:spcAft>
              <a:buNone/>
            </a:pPr>
            <a:endParaRPr/>
          </a:p>
        </p:txBody>
      </p:sp>
      <p:sp>
        <p:nvSpPr>
          <p:cNvPr id="331" name="Shape 331"/>
          <p:cNvSpPr txBox="1">
            <a:spLocks noGrp="1"/>
          </p:cNvSpPr>
          <p:nvPr>
            <p:ph type="body" idx="1"/>
          </p:nvPr>
        </p:nvSpPr>
        <p:spPr>
          <a:xfrm>
            <a:off x="311700" y="1229875"/>
            <a:ext cx="8286000" cy="3339000"/>
          </a:xfrm>
          <a:prstGeom prst="rect">
            <a:avLst/>
          </a:prstGeom>
        </p:spPr>
        <p:txBody>
          <a:bodyPr spcFirstLastPara="1" wrap="square" lIns="91425" tIns="91425" rIns="91425" bIns="91425" anchor="t" anchorCtr="0">
            <a:noAutofit/>
          </a:bodyPr>
          <a:lstStyle/>
          <a:p>
            <a:pPr marL="457200" lvl="0" indent="-304800" rtl="0">
              <a:spcBef>
                <a:spcPts val="0"/>
              </a:spcBef>
              <a:spcAft>
                <a:spcPts val="0"/>
              </a:spcAft>
              <a:buSzPts val="1200"/>
              <a:buChar char="●"/>
            </a:pPr>
            <a:r>
              <a:rPr lang="zh-TW" sz="1200"/>
              <a:t>Using Association analysis to find out the correlation relationship of financial products</a:t>
            </a:r>
            <a:endParaRPr sz="1200"/>
          </a:p>
          <a:p>
            <a:pPr marL="457200" lvl="0" indent="-304800" rtl="0">
              <a:spcBef>
                <a:spcPts val="0"/>
              </a:spcBef>
              <a:spcAft>
                <a:spcPts val="0"/>
              </a:spcAft>
              <a:buSzPts val="1200"/>
              <a:buChar char="●"/>
            </a:pPr>
            <a:r>
              <a:rPr lang="zh-TW" sz="1200"/>
              <a:t>Use Clustering analysis to define customers into different groups</a:t>
            </a:r>
            <a:endParaRPr sz="1200"/>
          </a:p>
        </p:txBody>
      </p:sp>
      <p:sp>
        <p:nvSpPr>
          <p:cNvPr id="332" name="Shape 33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29</a:t>
            </a:fld>
            <a:endParaRPr/>
          </a:p>
        </p:txBody>
      </p:sp>
      <p:pic>
        <p:nvPicPr>
          <p:cNvPr id="333" name="Shape 333"/>
          <p:cNvPicPr preferRelativeResize="0"/>
          <p:nvPr/>
        </p:nvPicPr>
        <p:blipFill rotWithShape="1">
          <a:blip r:embed="rId3">
            <a:alphaModFix/>
          </a:blip>
          <a:srcRect l="861" t="5097" r="4432" b="7159"/>
          <a:stretch/>
        </p:blipFill>
        <p:spPr>
          <a:xfrm>
            <a:off x="685800" y="1750075"/>
            <a:ext cx="7334700" cy="3294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Data Overview</a:t>
            </a:r>
            <a:endParaRPr/>
          </a:p>
        </p:txBody>
      </p:sp>
      <p:sp>
        <p:nvSpPr>
          <p:cNvPr id="100" name="Shape 100"/>
          <p:cNvSpPr txBox="1">
            <a:spLocks noGrp="1"/>
          </p:cNvSpPr>
          <p:nvPr>
            <p:ph type="body" idx="1"/>
          </p:nvPr>
        </p:nvSpPr>
        <p:spPr>
          <a:xfrm>
            <a:off x="211050" y="987575"/>
            <a:ext cx="8520600" cy="3939300"/>
          </a:xfrm>
          <a:prstGeom prst="rect">
            <a:avLst/>
          </a:prstGeom>
        </p:spPr>
        <p:txBody>
          <a:bodyPr spcFirstLastPara="1" wrap="square" lIns="91425" tIns="91425" rIns="91425" bIns="91425" anchor="t" anchorCtr="0">
            <a:noAutofit/>
          </a:bodyPr>
          <a:lstStyle/>
          <a:p>
            <a:pPr marL="0" lvl="0" indent="0">
              <a:lnSpc>
                <a:spcPct val="100000"/>
              </a:lnSpc>
              <a:spcBef>
                <a:spcPts val="0"/>
              </a:spcBef>
              <a:spcAft>
                <a:spcPts val="0"/>
              </a:spcAft>
              <a:buNone/>
            </a:pPr>
            <a:r>
              <a:rPr lang="zh-TW" sz="1400"/>
              <a:t>There are 4 main data sets used for our analysis:</a:t>
            </a:r>
            <a:endParaRPr sz="1400"/>
          </a:p>
          <a:p>
            <a:pPr marL="914400" lvl="0" indent="-317500" rtl="0">
              <a:lnSpc>
                <a:spcPct val="100000"/>
              </a:lnSpc>
              <a:spcBef>
                <a:spcPts val="1600"/>
              </a:spcBef>
              <a:spcAft>
                <a:spcPts val="0"/>
              </a:spcAft>
              <a:buSzPts val="1400"/>
              <a:buAutoNum type="arabicPeriod"/>
            </a:pPr>
            <a:r>
              <a:rPr lang="zh-TW" sz="1400" b="1"/>
              <a:t>Marketing Campaign</a:t>
            </a:r>
            <a:endParaRPr sz="1400" b="1"/>
          </a:p>
          <a:p>
            <a:pPr marL="0" lvl="0" indent="0" rtl="0">
              <a:lnSpc>
                <a:spcPct val="100000"/>
              </a:lnSpc>
              <a:spcBef>
                <a:spcPts val="1600"/>
              </a:spcBef>
              <a:spcAft>
                <a:spcPts val="0"/>
              </a:spcAft>
              <a:buNone/>
            </a:pPr>
            <a:r>
              <a:rPr lang="zh-TW" sz="1400"/>
              <a:t>=&gt;Record bank’s marketing campaign data </a:t>
            </a:r>
            <a:endParaRPr sz="1400"/>
          </a:p>
          <a:p>
            <a:pPr marL="914400" lvl="0" indent="-317500" rtl="0">
              <a:lnSpc>
                <a:spcPct val="100000"/>
              </a:lnSpc>
              <a:spcBef>
                <a:spcPts val="1600"/>
              </a:spcBef>
              <a:spcAft>
                <a:spcPts val="0"/>
              </a:spcAft>
              <a:buSzPts val="1400"/>
              <a:buAutoNum type="arabicPeriod"/>
            </a:pPr>
            <a:r>
              <a:rPr lang="zh-TW" sz="1400" b="1"/>
              <a:t>Loan Risk</a:t>
            </a:r>
            <a:endParaRPr sz="1400" b="1"/>
          </a:p>
          <a:p>
            <a:pPr marL="0" lvl="0" indent="0" rtl="0">
              <a:lnSpc>
                <a:spcPct val="100000"/>
              </a:lnSpc>
              <a:spcBef>
                <a:spcPts val="1600"/>
              </a:spcBef>
              <a:spcAft>
                <a:spcPts val="0"/>
              </a:spcAft>
              <a:buNone/>
            </a:pPr>
            <a:r>
              <a:rPr lang="zh-TW" sz="1400"/>
              <a:t>=&gt;Detail loan granted records of each customer with a repayment status and also a evaluation of customers</a:t>
            </a:r>
            <a:endParaRPr sz="1400"/>
          </a:p>
          <a:p>
            <a:pPr marL="914400" lvl="0" indent="-317500" rtl="0">
              <a:lnSpc>
                <a:spcPct val="100000"/>
              </a:lnSpc>
              <a:spcBef>
                <a:spcPts val="1600"/>
              </a:spcBef>
              <a:spcAft>
                <a:spcPts val="0"/>
              </a:spcAft>
              <a:buSzPts val="1400"/>
              <a:buAutoNum type="arabicPeriod"/>
            </a:pPr>
            <a:r>
              <a:rPr lang="zh-TW" sz="1400" b="1"/>
              <a:t>Loan Status</a:t>
            </a:r>
            <a:endParaRPr sz="1400" b="1"/>
          </a:p>
          <a:p>
            <a:pPr marL="0" lvl="0" indent="0">
              <a:lnSpc>
                <a:spcPct val="100000"/>
              </a:lnSpc>
              <a:spcBef>
                <a:spcPts val="1600"/>
              </a:spcBef>
              <a:spcAft>
                <a:spcPts val="0"/>
              </a:spcAft>
              <a:buNone/>
            </a:pPr>
            <a:r>
              <a:rPr lang="zh-TW" sz="1400"/>
              <a:t>=&gt; Information such as demographic, financial status and credit history </a:t>
            </a:r>
            <a:endParaRPr sz="1400"/>
          </a:p>
          <a:p>
            <a:pPr marL="0" lvl="0" indent="457200" rtl="0">
              <a:lnSpc>
                <a:spcPct val="100000"/>
              </a:lnSpc>
              <a:spcBef>
                <a:spcPts val="1600"/>
              </a:spcBef>
              <a:spcAft>
                <a:spcPts val="0"/>
              </a:spcAft>
              <a:buNone/>
            </a:pPr>
            <a:r>
              <a:rPr lang="zh-TW" sz="1400"/>
              <a:t>4.     </a:t>
            </a:r>
            <a:r>
              <a:rPr lang="zh-TW" sz="1400" b="1"/>
              <a:t>Past Product Record</a:t>
            </a:r>
            <a:br>
              <a:rPr lang="zh-TW" sz="1400" b="1"/>
            </a:br>
            <a:r>
              <a:rPr lang="zh-TW" sz="1400" b="1"/>
              <a:t/>
            </a:r>
            <a:br>
              <a:rPr lang="zh-TW" sz="1400" b="1"/>
            </a:br>
            <a:r>
              <a:rPr lang="zh-TW" sz="1400"/>
              <a:t>=&gt; Information of the history of what financial product did the customer subscribed</a:t>
            </a:r>
            <a:endParaRPr sz="1400" b="1"/>
          </a:p>
          <a:p>
            <a:pPr marL="0" lvl="0" indent="457200">
              <a:lnSpc>
                <a:spcPct val="100000"/>
              </a:lnSpc>
              <a:spcBef>
                <a:spcPts val="1600"/>
              </a:spcBef>
              <a:spcAft>
                <a:spcPts val="1600"/>
              </a:spcAft>
              <a:buNone/>
            </a:pPr>
            <a:endParaRPr sz="1400" b="1"/>
          </a:p>
        </p:txBody>
      </p:sp>
      <p:sp>
        <p:nvSpPr>
          <p:cNvPr id="101" name="Shape 10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2 - Association Analysis </a:t>
            </a:r>
            <a:endParaRPr/>
          </a:p>
          <a:p>
            <a:pPr marL="0" lvl="0" indent="0" rtl="0">
              <a:spcBef>
                <a:spcPts val="0"/>
              </a:spcBef>
              <a:spcAft>
                <a:spcPts val="0"/>
              </a:spcAft>
              <a:buNone/>
            </a:pPr>
            <a:endParaRPr/>
          </a:p>
        </p:txBody>
      </p:sp>
      <p:sp>
        <p:nvSpPr>
          <p:cNvPr id="339" name="Shape 33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Use Association Node to process association analysis for the whole dataset for overall  correlation rules</a:t>
            </a:r>
            <a:endParaRPr/>
          </a:p>
          <a:p>
            <a:pPr marL="457200" lvl="0" indent="-342900" rtl="0">
              <a:spcBef>
                <a:spcPts val="0"/>
              </a:spcBef>
              <a:spcAft>
                <a:spcPts val="0"/>
              </a:spcAft>
              <a:buClr>
                <a:srgbClr val="FFFFFF"/>
              </a:buClr>
              <a:buSzPts val="1800"/>
              <a:buChar char="●"/>
            </a:pPr>
            <a:endParaRPr>
              <a:solidFill>
                <a:srgbClr val="FFFFFF"/>
              </a:solidFill>
            </a:endParaRPr>
          </a:p>
          <a:p>
            <a:pPr marL="457200" lvl="0" indent="-342900" rtl="0">
              <a:spcBef>
                <a:spcPts val="0"/>
              </a:spcBef>
              <a:spcAft>
                <a:spcPts val="0"/>
              </a:spcAft>
              <a:buSzPts val="1800"/>
              <a:buChar char="●"/>
            </a:pPr>
            <a:r>
              <a:rPr lang="zh-TW"/>
              <a:t>Use SAS code to seperate the dataset into different quarter for a more detailed reules</a:t>
            </a:r>
            <a:endParaRPr/>
          </a:p>
        </p:txBody>
      </p:sp>
      <p:sp>
        <p:nvSpPr>
          <p:cNvPr id="340" name="Shape 34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30</a:t>
            </a:fld>
            <a:endParaRPr/>
          </a:p>
        </p:txBody>
      </p:sp>
      <p:pic>
        <p:nvPicPr>
          <p:cNvPr id="341" name="Shape 341"/>
          <p:cNvPicPr preferRelativeResize="0"/>
          <p:nvPr/>
        </p:nvPicPr>
        <p:blipFill rotWithShape="1">
          <a:blip r:embed="rId3">
            <a:alphaModFix/>
          </a:blip>
          <a:srcRect t="5777" b="72504"/>
          <a:stretch/>
        </p:blipFill>
        <p:spPr>
          <a:xfrm>
            <a:off x="3779925" y="1682800"/>
            <a:ext cx="2947550" cy="607800"/>
          </a:xfrm>
          <a:prstGeom prst="rect">
            <a:avLst/>
          </a:prstGeom>
          <a:noFill/>
          <a:ln>
            <a:noFill/>
          </a:ln>
        </p:spPr>
      </p:pic>
      <p:grpSp>
        <p:nvGrpSpPr>
          <p:cNvPr id="342" name="Shape 342"/>
          <p:cNvGrpSpPr/>
          <p:nvPr/>
        </p:nvGrpSpPr>
        <p:grpSpPr>
          <a:xfrm>
            <a:off x="3940197" y="2571752"/>
            <a:ext cx="2787269" cy="1385158"/>
            <a:chOff x="4652000" y="2723025"/>
            <a:chExt cx="3481475" cy="1730150"/>
          </a:xfrm>
        </p:grpSpPr>
        <p:pic>
          <p:nvPicPr>
            <p:cNvPr id="343" name="Shape 343"/>
            <p:cNvPicPr preferRelativeResize="0"/>
            <p:nvPr/>
          </p:nvPicPr>
          <p:blipFill rotWithShape="1">
            <a:blip r:embed="rId4">
              <a:alphaModFix/>
            </a:blip>
            <a:srcRect l="9258" t="5615" r="2813"/>
            <a:stretch/>
          </p:blipFill>
          <p:spPr>
            <a:xfrm>
              <a:off x="4652000" y="2758600"/>
              <a:ext cx="3481475" cy="1694575"/>
            </a:xfrm>
            <a:prstGeom prst="rect">
              <a:avLst/>
            </a:prstGeom>
            <a:noFill/>
            <a:ln>
              <a:noFill/>
            </a:ln>
          </p:spPr>
        </p:pic>
        <p:sp>
          <p:nvSpPr>
            <p:cNvPr id="344" name="Shape 344"/>
            <p:cNvSpPr/>
            <p:nvPr/>
          </p:nvSpPr>
          <p:spPr>
            <a:xfrm>
              <a:off x="5926600" y="2723025"/>
              <a:ext cx="1050000" cy="1730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45" name="Shape 345"/>
          <p:cNvPicPr preferRelativeResize="0"/>
          <p:nvPr/>
        </p:nvPicPr>
        <p:blipFill rotWithShape="1">
          <a:blip r:embed="rId3">
            <a:alphaModFix/>
          </a:blip>
          <a:srcRect t="24809" b="3464"/>
          <a:stretch/>
        </p:blipFill>
        <p:spPr>
          <a:xfrm>
            <a:off x="6727475" y="3341150"/>
            <a:ext cx="2306850" cy="1570975"/>
          </a:xfrm>
          <a:prstGeom prst="rect">
            <a:avLst/>
          </a:prstGeom>
          <a:noFill/>
          <a:ln>
            <a:noFill/>
          </a:ln>
        </p:spPr>
      </p:pic>
      <p:pic>
        <p:nvPicPr>
          <p:cNvPr id="346" name="Shape 346"/>
          <p:cNvPicPr preferRelativeResize="0"/>
          <p:nvPr/>
        </p:nvPicPr>
        <p:blipFill rotWithShape="1">
          <a:blip r:embed="rId5">
            <a:alphaModFix/>
          </a:blip>
          <a:srcRect l="4716" t="11552" r="13248" b="4911"/>
          <a:stretch/>
        </p:blipFill>
        <p:spPr>
          <a:xfrm>
            <a:off x="836025" y="2963200"/>
            <a:ext cx="2787276" cy="2081599"/>
          </a:xfrm>
          <a:prstGeom prst="rect">
            <a:avLst/>
          </a:prstGeom>
          <a:noFill/>
          <a:ln>
            <a:noFill/>
          </a:ln>
        </p:spPr>
      </p:pic>
      <p:cxnSp>
        <p:nvCxnSpPr>
          <p:cNvPr id="347" name="Shape 347"/>
          <p:cNvCxnSpPr/>
          <p:nvPr/>
        </p:nvCxnSpPr>
        <p:spPr>
          <a:xfrm flipH="1">
            <a:off x="2880225" y="2896825"/>
            <a:ext cx="2108100" cy="13389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2 - Association Analysis (Result)</a:t>
            </a:r>
            <a:endParaRPr/>
          </a:p>
          <a:p>
            <a:pPr marL="0" lvl="0" indent="0" rtl="0">
              <a:spcBef>
                <a:spcPts val="0"/>
              </a:spcBef>
              <a:spcAft>
                <a:spcPts val="0"/>
              </a:spcAft>
              <a:buNone/>
            </a:pPr>
            <a:endParaRPr/>
          </a:p>
        </p:txBody>
      </p:sp>
      <p:sp>
        <p:nvSpPr>
          <p:cNvPr id="353" name="Shape 35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31</a:t>
            </a:fld>
            <a:endParaRPr/>
          </a:p>
        </p:txBody>
      </p:sp>
      <p:pic>
        <p:nvPicPr>
          <p:cNvPr id="354" name="Shape 354"/>
          <p:cNvPicPr preferRelativeResize="0"/>
          <p:nvPr/>
        </p:nvPicPr>
        <p:blipFill>
          <a:blip r:embed="rId3">
            <a:alphaModFix/>
          </a:blip>
          <a:stretch>
            <a:fillRect/>
          </a:stretch>
        </p:blipFill>
        <p:spPr>
          <a:xfrm>
            <a:off x="3193275" y="1022200"/>
            <a:ext cx="5807625" cy="3727300"/>
          </a:xfrm>
          <a:prstGeom prst="rect">
            <a:avLst/>
          </a:prstGeom>
          <a:noFill/>
          <a:ln>
            <a:noFill/>
          </a:ln>
        </p:spPr>
      </p:pic>
      <p:sp>
        <p:nvSpPr>
          <p:cNvPr id="355" name="Shape 355"/>
          <p:cNvSpPr txBox="1"/>
          <p:nvPr/>
        </p:nvSpPr>
        <p:spPr>
          <a:xfrm>
            <a:off x="460000" y="1329775"/>
            <a:ext cx="2743200" cy="2090700"/>
          </a:xfrm>
          <a:prstGeom prst="rect">
            <a:avLst/>
          </a:prstGeom>
          <a:noFill/>
          <a:ln>
            <a:noFill/>
          </a:ln>
        </p:spPr>
        <p:txBody>
          <a:bodyPr spcFirstLastPara="1" wrap="square" lIns="91425" tIns="91425" rIns="91425" bIns="91425" anchor="t" anchorCtr="0">
            <a:noAutofit/>
          </a:bodyPr>
          <a:lstStyle/>
          <a:p>
            <a:pPr marL="457200" lvl="0" indent="-342900" rtl="0">
              <a:lnSpc>
                <a:spcPct val="115000"/>
              </a:lnSpc>
              <a:spcBef>
                <a:spcPts val="0"/>
              </a:spcBef>
              <a:spcAft>
                <a:spcPts val="0"/>
              </a:spcAft>
              <a:buClr>
                <a:schemeClr val="dk2"/>
              </a:buClr>
              <a:buSzPts val="1800"/>
              <a:buFont typeface="Roboto"/>
              <a:buChar char="●"/>
            </a:pPr>
            <a:r>
              <a:rPr lang="zh-TW" sz="1800">
                <a:solidFill>
                  <a:schemeClr val="dk2"/>
                </a:solidFill>
                <a:latin typeface="Roboto"/>
                <a:ea typeface="Roboto"/>
                <a:cs typeface="Roboto"/>
                <a:sym typeface="Roboto"/>
              </a:rPr>
              <a:t>Overall rules</a:t>
            </a:r>
            <a:endParaRPr sz="1800">
              <a:solidFill>
                <a:schemeClr val="dk2"/>
              </a:solidFill>
              <a:latin typeface="Roboto"/>
              <a:ea typeface="Roboto"/>
              <a:cs typeface="Roboto"/>
              <a:sym typeface="Roboto"/>
            </a:endParaRPr>
          </a:p>
          <a:p>
            <a:pPr marL="457200" lvl="0" indent="-342900" rtl="0">
              <a:lnSpc>
                <a:spcPct val="115000"/>
              </a:lnSpc>
              <a:spcBef>
                <a:spcPts val="0"/>
              </a:spcBef>
              <a:spcAft>
                <a:spcPts val="0"/>
              </a:spcAft>
              <a:buClr>
                <a:schemeClr val="dk2"/>
              </a:buClr>
              <a:buSzPts val="1800"/>
              <a:buFont typeface="Roboto"/>
              <a:buChar char="●"/>
            </a:pPr>
            <a:r>
              <a:rPr lang="zh-TW" sz="1800">
                <a:solidFill>
                  <a:schemeClr val="dk2"/>
                </a:solidFill>
                <a:latin typeface="Roboto"/>
                <a:ea typeface="Roboto"/>
                <a:cs typeface="Roboto"/>
                <a:sym typeface="Roboto"/>
              </a:rPr>
              <a:t>Choosing significant rules with lift&gt;1</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2 - Association Analysis (Result)</a:t>
            </a:r>
            <a:endParaRPr/>
          </a:p>
          <a:p>
            <a:pPr marL="0" lvl="0" indent="0" rtl="0">
              <a:spcBef>
                <a:spcPts val="0"/>
              </a:spcBef>
              <a:spcAft>
                <a:spcPts val="0"/>
              </a:spcAft>
              <a:buNone/>
            </a:pPr>
            <a:endParaRPr/>
          </a:p>
        </p:txBody>
      </p:sp>
      <p:sp>
        <p:nvSpPr>
          <p:cNvPr id="361" name="Shape 36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Quarter 1</a:t>
            </a:r>
            <a:endParaRPr/>
          </a:p>
          <a:p>
            <a:pPr marL="0" lvl="0" indent="0" rtl="0">
              <a:spcBef>
                <a:spcPts val="1600"/>
              </a:spcBef>
              <a:spcAft>
                <a:spcPts val="0"/>
              </a:spcAft>
              <a:buNone/>
            </a:pPr>
            <a:endParaRPr/>
          </a:p>
          <a:p>
            <a:pPr marL="0" lvl="0" indent="0" rtl="0">
              <a:spcBef>
                <a:spcPts val="1600"/>
              </a:spcBef>
              <a:spcAft>
                <a:spcPts val="0"/>
              </a:spcAft>
              <a:buNone/>
            </a:pPr>
            <a:endParaRPr/>
          </a:p>
          <a:p>
            <a:pPr marL="457200" lvl="0" indent="-342900" rtl="0">
              <a:spcBef>
                <a:spcPts val="1600"/>
              </a:spcBef>
              <a:spcAft>
                <a:spcPts val="0"/>
              </a:spcAft>
              <a:buSzPts val="1800"/>
              <a:buChar char="●"/>
            </a:pPr>
            <a:r>
              <a:rPr lang="zh-TW"/>
              <a:t>Quarter 2</a:t>
            </a:r>
            <a:endParaRPr/>
          </a:p>
        </p:txBody>
      </p:sp>
      <p:sp>
        <p:nvSpPr>
          <p:cNvPr id="362" name="Shape 36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32</a:t>
            </a:fld>
            <a:endParaRPr/>
          </a:p>
        </p:txBody>
      </p:sp>
      <p:pic>
        <p:nvPicPr>
          <p:cNvPr id="363" name="Shape 363"/>
          <p:cNvPicPr preferRelativeResize="0"/>
          <p:nvPr/>
        </p:nvPicPr>
        <p:blipFill>
          <a:blip r:embed="rId3">
            <a:alphaModFix/>
          </a:blip>
          <a:stretch>
            <a:fillRect/>
          </a:stretch>
        </p:blipFill>
        <p:spPr>
          <a:xfrm>
            <a:off x="474825" y="1720349"/>
            <a:ext cx="6904925" cy="1020825"/>
          </a:xfrm>
          <a:prstGeom prst="rect">
            <a:avLst/>
          </a:prstGeom>
          <a:noFill/>
          <a:ln>
            <a:noFill/>
          </a:ln>
        </p:spPr>
      </p:pic>
      <p:pic>
        <p:nvPicPr>
          <p:cNvPr id="364" name="Shape 364"/>
          <p:cNvPicPr preferRelativeResize="0"/>
          <p:nvPr/>
        </p:nvPicPr>
        <p:blipFill>
          <a:blip r:embed="rId4">
            <a:alphaModFix/>
          </a:blip>
          <a:stretch>
            <a:fillRect/>
          </a:stretch>
        </p:blipFill>
        <p:spPr>
          <a:xfrm>
            <a:off x="474825" y="3443725"/>
            <a:ext cx="6904925" cy="113465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Shape 36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2 - Association Analysis (Result)</a:t>
            </a:r>
            <a:endParaRPr/>
          </a:p>
          <a:p>
            <a:pPr marL="0" lvl="0" indent="0" rtl="0">
              <a:spcBef>
                <a:spcPts val="0"/>
              </a:spcBef>
              <a:spcAft>
                <a:spcPts val="0"/>
              </a:spcAft>
              <a:buNone/>
            </a:pPr>
            <a:endParaRPr/>
          </a:p>
        </p:txBody>
      </p:sp>
      <p:sp>
        <p:nvSpPr>
          <p:cNvPr id="370" name="Shape 37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17500" rtl="0">
              <a:lnSpc>
                <a:spcPct val="100000"/>
              </a:lnSpc>
              <a:spcBef>
                <a:spcPts val="0"/>
              </a:spcBef>
              <a:spcAft>
                <a:spcPts val="0"/>
              </a:spcAft>
              <a:buClr>
                <a:srgbClr val="000000"/>
              </a:buClr>
              <a:buSzPts val="1400"/>
              <a:buFont typeface="Arial"/>
              <a:buChar char="●"/>
            </a:pPr>
            <a:r>
              <a:rPr lang="zh-TW"/>
              <a:t>Quarter 3</a:t>
            </a:r>
            <a:endParaRPr/>
          </a:p>
          <a:p>
            <a:pPr marL="0" lvl="0" indent="0" rtl="0">
              <a:lnSpc>
                <a:spcPct val="100000"/>
              </a:lnSpc>
              <a:spcBef>
                <a:spcPts val="0"/>
              </a:spcBef>
              <a:spcAft>
                <a:spcPts val="0"/>
              </a:spcAft>
              <a:buNone/>
            </a:pPr>
            <a:endParaRPr/>
          </a:p>
          <a:p>
            <a:pPr marL="0" lvl="0" indent="0" rtl="0">
              <a:lnSpc>
                <a:spcPct val="100000"/>
              </a:lnSpc>
              <a:spcBef>
                <a:spcPts val="0"/>
              </a:spcBef>
              <a:spcAft>
                <a:spcPts val="0"/>
              </a:spcAft>
              <a:buNone/>
            </a:pPr>
            <a:endParaRPr/>
          </a:p>
          <a:p>
            <a:pPr marL="0" lvl="0" indent="0" rtl="0">
              <a:lnSpc>
                <a:spcPct val="100000"/>
              </a:lnSpc>
              <a:spcBef>
                <a:spcPts val="0"/>
              </a:spcBef>
              <a:spcAft>
                <a:spcPts val="0"/>
              </a:spcAft>
              <a:buNone/>
            </a:pPr>
            <a:endParaRPr/>
          </a:p>
          <a:p>
            <a:pPr marL="0" lvl="0" indent="0" rtl="0">
              <a:lnSpc>
                <a:spcPct val="100000"/>
              </a:lnSpc>
              <a:spcBef>
                <a:spcPts val="0"/>
              </a:spcBef>
              <a:spcAft>
                <a:spcPts val="0"/>
              </a:spcAft>
              <a:buNone/>
            </a:pPr>
            <a:endParaRPr/>
          </a:p>
          <a:p>
            <a:pPr marL="457200" lvl="0" indent="-317500" rtl="0">
              <a:lnSpc>
                <a:spcPct val="100000"/>
              </a:lnSpc>
              <a:spcBef>
                <a:spcPts val="0"/>
              </a:spcBef>
              <a:spcAft>
                <a:spcPts val="0"/>
              </a:spcAft>
              <a:buClr>
                <a:srgbClr val="000000"/>
              </a:buClr>
              <a:buSzPts val="1400"/>
              <a:buFont typeface="Arial"/>
              <a:buChar char="●"/>
            </a:pPr>
            <a:r>
              <a:rPr lang="zh-TW"/>
              <a:t>Quarter 4</a:t>
            </a:r>
            <a:endParaRPr/>
          </a:p>
          <a:p>
            <a:pPr marL="0" lvl="0" indent="0" rtl="0">
              <a:spcBef>
                <a:spcPts val="0"/>
              </a:spcBef>
              <a:spcAft>
                <a:spcPts val="1600"/>
              </a:spcAft>
              <a:buNone/>
            </a:pPr>
            <a:endParaRPr/>
          </a:p>
        </p:txBody>
      </p:sp>
      <p:sp>
        <p:nvSpPr>
          <p:cNvPr id="371" name="Shape 37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33</a:t>
            </a:fld>
            <a:endParaRPr/>
          </a:p>
        </p:txBody>
      </p:sp>
      <p:pic>
        <p:nvPicPr>
          <p:cNvPr id="372" name="Shape 372"/>
          <p:cNvPicPr preferRelativeResize="0"/>
          <p:nvPr/>
        </p:nvPicPr>
        <p:blipFill>
          <a:blip r:embed="rId3">
            <a:alphaModFix/>
          </a:blip>
          <a:stretch>
            <a:fillRect/>
          </a:stretch>
        </p:blipFill>
        <p:spPr>
          <a:xfrm>
            <a:off x="632000" y="1612075"/>
            <a:ext cx="6705728" cy="1061400"/>
          </a:xfrm>
          <a:prstGeom prst="rect">
            <a:avLst/>
          </a:prstGeom>
          <a:noFill/>
          <a:ln>
            <a:noFill/>
          </a:ln>
        </p:spPr>
      </p:pic>
      <p:pic>
        <p:nvPicPr>
          <p:cNvPr id="373" name="Shape 373"/>
          <p:cNvPicPr preferRelativeResize="0"/>
          <p:nvPr/>
        </p:nvPicPr>
        <p:blipFill>
          <a:blip r:embed="rId4">
            <a:alphaModFix/>
          </a:blip>
          <a:stretch>
            <a:fillRect/>
          </a:stretch>
        </p:blipFill>
        <p:spPr>
          <a:xfrm>
            <a:off x="632000" y="3267751"/>
            <a:ext cx="6846711" cy="1238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2 - Cluster Analysis (Financial Product)</a:t>
            </a:r>
            <a:endParaRPr/>
          </a:p>
          <a:p>
            <a:pPr marL="0" lvl="0" indent="0" rtl="0">
              <a:spcBef>
                <a:spcPts val="0"/>
              </a:spcBef>
              <a:spcAft>
                <a:spcPts val="0"/>
              </a:spcAft>
              <a:buNone/>
            </a:pPr>
            <a:endParaRPr/>
          </a:p>
        </p:txBody>
      </p:sp>
      <p:sp>
        <p:nvSpPr>
          <p:cNvPr id="379" name="Shape 379"/>
          <p:cNvSpPr txBox="1">
            <a:spLocks noGrp="1"/>
          </p:cNvSpPr>
          <p:nvPr>
            <p:ph type="body" idx="1"/>
          </p:nvPr>
        </p:nvSpPr>
        <p:spPr>
          <a:xfrm>
            <a:off x="311700" y="1229875"/>
            <a:ext cx="34257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Use Average, Centroid, Ward method</a:t>
            </a:r>
            <a:endParaRPr/>
          </a:p>
          <a:p>
            <a:pPr marL="457200" lvl="0" indent="-342900" rtl="0">
              <a:spcBef>
                <a:spcPts val="0"/>
              </a:spcBef>
              <a:spcAft>
                <a:spcPts val="0"/>
              </a:spcAft>
              <a:buSzPts val="1800"/>
              <a:buChar char="●"/>
            </a:pPr>
            <a:r>
              <a:rPr lang="zh-TW"/>
              <a:t>With different standardization and encoding method to find out the suitable (K)</a:t>
            </a:r>
            <a:endParaRPr/>
          </a:p>
          <a:p>
            <a:pPr marL="457200" lvl="0" indent="-342900" rtl="0">
              <a:spcBef>
                <a:spcPts val="0"/>
              </a:spcBef>
              <a:spcAft>
                <a:spcPts val="0"/>
              </a:spcAft>
              <a:buSzPts val="1800"/>
              <a:buChar char="●"/>
            </a:pPr>
            <a:r>
              <a:rPr lang="zh-TW"/>
              <a:t>Comparing CCC,</a:t>
            </a:r>
            <a:br>
              <a:rPr lang="zh-TW"/>
            </a:br>
            <a:r>
              <a:rPr lang="zh-TW"/>
              <a:t>RSQ, Pseudo-F and</a:t>
            </a:r>
            <a:br>
              <a:rPr lang="zh-TW"/>
            </a:br>
            <a:r>
              <a:rPr lang="zh-TW"/>
              <a:t>SSE</a:t>
            </a:r>
            <a:endParaRPr/>
          </a:p>
        </p:txBody>
      </p:sp>
      <p:sp>
        <p:nvSpPr>
          <p:cNvPr id="380" name="Shape 38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34</a:t>
            </a:fld>
            <a:endParaRPr/>
          </a:p>
        </p:txBody>
      </p:sp>
      <p:pic>
        <p:nvPicPr>
          <p:cNvPr id="381" name="Shape 381"/>
          <p:cNvPicPr preferRelativeResize="0"/>
          <p:nvPr/>
        </p:nvPicPr>
        <p:blipFill rotWithShape="1">
          <a:blip r:embed="rId3">
            <a:alphaModFix/>
          </a:blip>
          <a:srcRect b="3846"/>
          <a:stretch/>
        </p:blipFill>
        <p:spPr>
          <a:xfrm>
            <a:off x="4212950" y="1209550"/>
            <a:ext cx="3892086" cy="1701150"/>
          </a:xfrm>
          <a:prstGeom prst="rect">
            <a:avLst/>
          </a:prstGeom>
          <a:noFill/>
          <a:ln>
            <a:noFill/>
          </a:ln>
        </p:spPr>
      </p:pic>
      <p:pic>
        <p:nvPicPr>
          <p:cNvPr id="382" name="Shape 382"/>
          <p:cNvPicPr preferRelativeResize="0"/>
          <p:nvPr/>
        </p:nvPicPr>
        <p:blipFill rotWithShape="1">
          <a:blip r:embed="rId4">
            <a:alphaModFix/>
          </a:blip>
          <a:srcRect t="10193"/>
          <a:stretch/>
        </p:blipFill>
        <p:spPr>
          <a:xfrm>
            <a:off x="2860075" y="2950050"/>
            <a:ext cx="6149052" cy="1701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a:t>
            </a:r>
            <a:endParaRPr/>
          </a:p>
          <a:p>
            <a:pPr marL="0" lvl="0" indent="0" rtl="0">
              <a:spcBef>
                <a:spcPts val="0"/>
              </a:spcBef>
              <a:spcAft>
                <a:spcPts val="0"/>
              </a:spcAft>
              <a:buNone/>
            </a:pPr>
            <a:endParaRPr/>
          </a:p>
        </p:txBody>
      </p:sp>
      <p:sp>
        <p:nvSpPr>
          <p:cNvPr id="388" name="Shape 388"/>
          <p:cNvSpPr txBox="1">
            <a:spLocks noGrp="1"/>
          </p:cNvSpPr>
          <p:nvPr>
            <p:ph type="body" idx="1"/>
          </p:nvPr>
        </p:nvSpPr>
        <p:spPr>
          <a:xfrm>
            <a:off x="311700" y="1229875"/>
            <a:ext cx="56061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User specificy method with 5 clustering group</a:t>
            </a:r>
            <a:endParaRPr/>
          </a:p>
          <a:p>
            <a:pPr marL="457200" lvl="0" indent="-342900" rtl="0">
              <a:spcBef>
                <a:spcPts val="0"/>
              </a:spcBef>
              <a:spcAft>
                <a:spcPts val="0"/>
              </a:spcAft>
              <a:buSzPts val="1800"/>
              <a:buChar char="●"/>
            </a:pPr>
            <a:r>
              <a:rPr lang="zh-TW"/>
              <a:t>Use Segment Profile Node to find out some interesting result</a:t>
            </a:r>
            <a:endParaRPr/>
          </a:p>
        </p:txBody>
      </p:sp>
      <p:sp>
        <p:nvSpPr>
          <p:cNvPr id="389" name="Shape 38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35</a:t>
            </a:fld>
            <a:endParaRPr/>
          </a:p>
        </p:txBody>
      </p:sp>
      <p:sp>
        <p:nvSpPr>
          <p:cNvPr id="390" name="Shape 39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2 - Cluster Analysis (Financial Product)</a:t>
            </a:r>
            <a:endParaRPr/>
          </a:p>
          <a:p>
            <a:pPr marL="0" lvl="0" indent="0" rtl="0">
              <a:spcBef>
                <a:spcPts val="0"/>
              </a:spcBef>
              <a:spcAft>
                <a:spcPts val="0"/>
              </a:spcAft>
              <a:buNone/>
            </a:pPr>
            <a:endParaRPr/>
          </a:p>
        </p:txBody>
      </p:sp>
      <p:pic>
        <p:nvPicPr>
          <p:cNvPr id="391" name="Shape 391"/>
          <p:cNvPicPr preferRelativeResize="0"/>
          <p:nvPr/>
        </p:nvPicPr>
        <p:blipFill>
          <a:blip r:embed="rId3">
            <a:alphaModFix/>
          </a:blip>
          <a:stretch>
            <a:fillRect/>
          </a:stretch>
        </p:blipFill>
        <p:spPr>
          <a:xfrm>
            <a:off x="6057950" y="1731613"/>
            <a:ext cx="2686050" cy="2743200"/>
          </a:xfrm>
          <a:prstGeom prst="rect">
            <a:avLst/>
          </a:prstGeom>
          <a:noFill/>
          <a:ln>
            <a:noFill/>
          </a:ln>
        </p:spPr>
      </p:pic>
      <p:pic>
        <p:nvPicPr>
          <p:cNvPr id="392" name="Shape 392"/>
          <p:cNvPicPr preferRelativeResize="0"/>
          <p:nvPr/>
        </p:nvPicPr>
        <p:blipFill rotWithShape="1">
          <a:blip r:embed="rId4">
            <a:alphaModFix/>
          </a:blip>
          <a:srcRect l="19885" t="3799" r="21542"/>
          <a:stretch/>
        </p:blipFill>
        <p:spPr>
          <a:xfrm>
            <a:off x="1246550" y="2287375"/>
            <a:ext cx="3098200" cy="2573750"/>
          </a:xfrm>
          <a:prstGeom prst="rect">
            <a:avLst/>
          </a:prstGeom>
          <a:noFill/>
          <a:ln>
            <a:noFill/>
          </a:ln>
        </p:spPr>
      </p:pic>
      <p:pic>
        <p:nvPicPr>
          <p:cNvPr id="393" name="Shape 393"/>
          <p:cNvPicPr preferRelativeResize="0"/>
          <p:nvPr/>
        </p:nvPicPr>
        <p:blipFill>
          <a:blip r:embed="rId5">
            <a:alphaModFix/>
          </a:blip>
          <a:stretch>
            <a:fillRect/>
          </a:stretch>
        </p:blipFill>
        <p:spPr>
          <a:xfrm>
            <a:off x="4274075" y="1894425"/>
            <a:ext cx="1264022" cy="461475"/>
          </a:xfrm>
          <a:prstGeom prst="rect">
            <a:avLst/>
          </a:prstGeom>
          <a:noFill/>
          <a:ln>
            <a:noFill/>
          </a:ln>
        </p:spPr>
      </p:pic>
      <p:pic>
        <p:nvPicPr>
          <p:cNvPr id="394" name="Shape 394"/>
          <p:cNvPicPr preferRelativeResize="0"/>
          <p:nvPr/>
        </p:nvPicPr>
        <p:blipFill>
          <a:blip r:embed="rId6">
            <a:alphaModFix/>
          </a:blip>
          <a:stretch>
            <a:fillRect/>
          </a:stretch>
        </p:blipFill>
        <p:spPr>
          <a:xfrm>
            <a:off x="5973625" y="1106000"/>
            <a:ext cx="1139700" cy="5374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a:t>
            </a:r>
            <a:endParaRPr/>
          </a:p>
          <a:p>
            <a:pPr marL="0" lvl="0" indent="0" rtl="0">
              <a:spcBef>
                <a:spcPts val="0"/>
              </a:spcBef>
              <a:spcAft>
                <a:spcPts val="0"/>
              </a:spcAft>
              <a:buNone/>
            </a:pPr>
            <a:endParaRPr/>
          </a:p>
        </p:txBody>
      </p:sp>
      <p:sp>
        <p:nvSpPr>
          <p:cNvPr id="400" name="Shape 40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36</a:t>
            </a:fld>
            <a:endParaRPr/>
          </a:p>
        </p:txBody>
      </p:sp>
      <p:sp>
        <p:nvSpPr>
          <p:cNvPr id="401" name="Shape 40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2 - Cluster Analysis (Financial Product)</a:t>
            </a:r>
            <a:endParaRPr/>
          </a:p>
          <a:p>
            <a:pPr marL="0" lvl="0" indent="0" rtl="0">
              <a:spcBef>
                <a:spcPts val="0"/>
              </a:spcBef>
              <a:spcAft>
                <a:spcPts val="0"/>
              </a:spcAft>
              <a:buNone/>
            </a:pPr>
            <a:endParaRPr/>
          </a:p>
        </p:txBody>
      </p:sp>
      <p:pic>
        <p:nvPicPr>
          <p:cNvPr id="402" name="Shape 402"/>
          <p:cNvPicPr preferRelativeResize="0"/>
          <p:nvPr/>
        </p:nvPicPr>
        <p:blipFill>
          <a:blip r:embed="rId3">
            <a:alphaModFix/>
          </a:blip>
          <a:stretch>
            <a:fillRect/>
          </a:stretch>
        </p:blipFill>
        <p:spPr>
          <a:xfrm>
            <a:off x="2432375" y="1160149"/>
            <a:ext cx="6711626" cy="3348699"/>
          </a:xfrm>
          <a:prstGeom prst="rect">
            <a:avLst/>
          </a:prstGeom>
          <a:noFill/>
          <a:ln>
            <a:noFill/>
          </a:ln>
        </p:spPr>
      </p:pic>
      <p:sp>
        <p:nvSpPr>
          <p:cNvPr id="403" name="Shape 403"/>
          <p:cNvSpPr txBox="1">
            <a:spLocks noGrp="1"/>
          </p:cNvSpPr>
          <p:nvPr>
            <p:ph type="body" idx="1"/>
          </p:nvPr>
        </p:nvSpPr>
        <p:spPr>
          <a:xfrm>
            <a:off x="74100" y="1067988"/>
            <a:ext cx="2421000" cy="3820800"/>
          </a:xfrm>
          <a:prstGeom prst="rect">
            <a:avLst/>
          </a:prstGeom>
        </p:spPr>
        <p:txBody>
          <a:bodyPr spcFirstLastPara="1" wrap="square" lIns="91425" tIns="91425" rIns="91425" bIns="91425" anchor="t" anchorCtr="0">
            <a:noAutofit/>
          </a:bodyPr>
          <a:lstStyle/>
          <a:p>
            <a:pPr marL="457200" lvl="0" indent="-304800" rtl="0">
              <a:spcBef>
                <a:spcPts val="0"/>
              </a:spcBef>
              <a:spcAft>
                <a:spcPts val="0"/>
              </a:spcAft>
              <a:buSzPts val="1200"/>
              <a:buChar char="●"/>
            </a:pPr>
            <a:r>
              <a:rPr lang="zh-TW" sz="1200"/>
              <a:t>Segment 1</a:t>
            </a:r>
            <a:endParaRPr sz="1200"/>
          </a:p>
          <a:p>
            <a:pPr marL="914400" lvl="1" indent="-304800" rtl="0">
              <a:spcBef>
                <a:spcPts val="0"/>
              </a:spcBef>
              <a:spcAft>
                <a:spcPts val="0"/>
              </a:spcAft>
              <a:buSzPts val="1200"/>
              <a:buChar char="○"/>
            </a:pPr>
            <a:r>
              <a:rPr lang="zh-TW" sz="1200"/>
              <a:t>Mainly Housemaid</a:t>
            </a:r>
            <a:endParaRPr sz="1200"/>
          </a:p>
          <a:p>
            <a:pPr marL="914400" lvl="1" indent="-304800" rtl="0">
              <a:spcBef>
                <a:spcPts val="0"/>
              </a:spcBef>
              <a:spcAft>
                <a:spcPts val="0"/>
              </a:spcAft>
              <a:buSzPts val="1200"/>
              <a:buChar char="○"/>
            </a:pPr>
            <a:r>
              <a:rPr lang="zh-TW" sz="1200"/>
              <a:t>Rent House</a:t>
            </a:r>
            <a:endParaRPr sz="1200"/>
          </a:p>
          <a:p>
            <a:pPr marL="457200" lvl="0" indent="-304800" rtl="0">
              <a:spcBef>
                <a:spcPts val="0"/>
              </a:spcBef>
              <a:spcAft>
                <a:spcPts val="0"/>
              </a:spcAft>
              <a:buSzPts val="1200"/>
              <a:buChar char="●"/>
            </a:pPr>
            <a:r>
              <a:rPr lang="zh-TW" sz="1200"/>
              <a:t>Segment 2 </a:t>
            </a:r>
            <a:endParaRPr sz="1200"/>
          </a:p>
          <a:p>
            <a:pPr marL="914400" lvl="1" indent="-304800" rtl="0">
              <a:spcBef>
                <a:spcPts val="0"/>
              </a:spcBef>
              <a:spcAft>
                <a:spcPts val="0"/>
              </a:spcAft>
              <a:buSzPts val="1200"/>
              <a:buChar char="○"/>
            </a:pPr>
            <a:r>
              <a:rPr lang="zh-TW" sz="1200"/>
              <a:t>Male </a:t>
            </a:r>
            <a:endParaRPr sz="1200"/>
          </a:p>
          <a:p>
            <a:pPr marL="914400" lvl="1" indent="-304800" rtl="0">
              <a:spcBef>
                <a:spcPts val="0"/>
              </a:spcBef>
              <a:spcAft>
                <a:spcPts val="0"/>
              </a:spcAft>
              <a:buSzPts val="1200"/>
              <a:buChar char="○"/>
            </a:pPr>
            <a:r>
              <a:rPr lang="zh-TW" sz="1200"/>
              <a:t>Blue-collar</a:t>
            </a:r>
            <a:endParaRPr sz="1200"/>
          </a:p>
          <a:p>
            <a:pPr marL="457200" lvl="0" indent="-304800" rtl="0">
              <a:spcBef>
                <a:spcPts val="0"/>
              </a:spcBef>
              <a:spcAft>
                <a:spcPts val="0"/>
              </a:spcAft>
              <a:buSzPts val="1200"/>
              <a:buChar char="●"/>
            </a:pPr>
            <a:r>
              <a:rPr lang="zh-TW" sz="1200"/>
              <a:t>Segment 4 </a:t>
            </a:r>
            <a:endParaRPr sz="1200"/>
          </a:p>
          <a:p>
            <a:pPr marL="914400" lvl="1" indent="-304800" rtl="0">
              <a:spcBef>
                <a:spcPts val="0"/>
              </a:spcBef>
              <a:spcAft>
                <a:spcPts val="0"/>
              </a:spcAft>
              <a:buSzPts val="1200"/>
              <a:buChar char="○"/>
            </a:pPr>
            <a:r>
              <a:rPr lang="zh-TW" sz="1200"/>
              <a:t>Tertitary Education</a:t>
            </a:r>
            <a:endParaRPr sz="1200"/>
          </a:p>
          <a:p>
            <a:pPr marL="914400" lvl="1" indent="-304800" rtl="0">
              <a:spcBef>
                <a:spcPts val="0"/>
              </a:spcBef>
              <a:spcAft>
                <a:spcPts val="0"/>
              </a:spcAft>
              <a:buSzPts val="1200"/>
              <a:buChar char="○"/>
            </a:pPr>
            <a:r>
              <a:rPr lang="zh-TW" sz="1200"/>
              <a:t>Management </a:t>
            </a:r>
            <a:endParaRPr sz="1200"/>
          </a:p>
          <a:p>
            <a:pPr marL="914400" lvl="1" indent="-304800" rtl="0">
              <a:spcBef>
                <a:spcPts val="0"/>
              </a:spcBef>
              <a:spcAft>
                <a:spcPts val="0"/>
              </a:spcAft>
              <a:buSzPts val="1200"/>
              <a:buChar char="○"/>
            </a:pPr>
            <a:r>
              <a:rPr lang="zh-TW" sz="1200"/>
              <a:t>Male</a:t>
            </a:r>
            <a:endParaRPr sz="1200"/>
          </a:p>
          <a:p>
            <a:pPr marL="457200" lvl="0" indent="-304800" rtl="0">
              <a:spcBef>
                <a:spcPts val="0"/>
              </a:spcBef>
              <a:spcAft>
                <a:spcPts val="0"/>
              </a:spcAft>
              <a:buSzPts val="1200"/>
              <a:buChar char="●"/>
            </a:pPr>
            <a:r>
              <a:rPr lang="zh-TW" sz="1200"/>
              <a:t>Segment 3</a:t>
            </a:r>
            <a:endParaRPr sz="1200"/>
          </a:p>
          <a:p>
            <a:pPr marL="914400" lvl="1" indent="-304800" rtl="0">
              <a:spcBef>
                <a:spcPts val="0"/>
              </a:spcBef>
              <a:spcAft>
                <a:spcPts val="0"/>
              </a:spcAft>
              <a:buSzPts val="1200"/>
              <a:buChar char="○"/>
            </a:pPr>
            <a:r>
              <a:rPr lang="zh-TW" sz="1200"/>
              <a:t>Mainly Housemaid</a:t>
            </a:r>
            <a:endParaRPr sz="1200"/>
          </a:p>
          <a:p>
            <a:pPr marL="914400" lvl="1" indent="-304800" rtl="0">
              <a:spcBef>
                <a:spcPts val="0"/>
              </a:spcBef>
              <a:spcAft>
                <a:spcPts val="0"/>
              </a:spcAft>
              <a:buSzPts val="1200"/>
              <a:buChar char="○"/>
            </a:pPr>
            <a:r>
              <a:rPr lang="zh-TW" sz="1200"/>
              <a:t>Mortgage House</a:t>
            </a:r>
            <a:endParaRPr sz="1200"/>
          </a:p>
          <a:p>
            <a:pPr marL="457200" lvl="0" indent="-304800" rtl="0">
              <a:spcBef>
                <a:spcPts val="0"/>
              </a:spcBef>
              <a:spcAft>
                <a:spcPts val="0"/>
              </a:spcAft>
              <a:buSzPts val="1200"/>
              <a:buChar char="●"/>
            </a:pPr>
            <a:r>
              <a:rPr lang="zh-TW" sz="1200"/>
              <a:t>Segment 5</a:t>
            </a:r>
            <a:endParaRPr sz="1200"/>
          </a:p>
          <a:p>
            <a:pPr marL="914400" lvl="1" indent="-304800" rtl="0">
              <a:spcBef>
                <a:spcPts val="0"/>
              </a:spcBef>
              <a:spcAft>
                <a:spcPts val="0"/>
              </a:spcAft>
              <a:buSzPts val="1200"/>
              <a:buChar char="○"/>
            </a:pPr>
            <a:r>
              <a:rPr lang="zh-TW" sz="1200"/>
              <a:t>Female</a:t>
            </a:r>
            <a:endParaRPr sz="1200"/>
          </a:p>
          <a:p>
            <a:pPr marL="914400" lvl="1" indent="-304800" rtl="0">
              <a:spcBef>
                <a:spcPts val="0"/>
              </a:spcBef>
              <a:spcAft>
                <a:spcPts val="0"/>
              </a:spcAft>
              <a:buSzPts val="1200"/>
              <a:buChar char="○"/>
            </a:pPr>
            <a:r>
              <a:rPr lang="zh-TW" sz="1200"/>
              <a:t>Tertitary Education</a:t>
            </a:r>
            <a:endParaRPr sz="1200"/>
          </a:p>
          <a:p>
            <a:pPr marL="914400" lvl="1" indent="-304800" rtl="0">
              <a:spcBef>
                <a:spcPts val="0"/>
              </a:spcBef>
              <a:spcAft>
                <a:spcPts val="0"/>
              </a:spcAft>
              <a:buSzPts val="1200"/>
              <a:buChar char="○"/>
            </a:pPr>
            <a:r>
              <a:rPr lang="zh-TW" sz="1200"/>
              <a:t>Mortgage House</a:t>
            </a:r>
            <a:endParaRPr sz="12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a:t>
            </a:r>
            <a:endParaRPr/>
          </a:p>
          <a:p>
            <a:pPr marL="0" lvl="0" indent="0" rtl="0">
              <a:spcBef>
                <a:spcPts val="0"/>
              </a:spcBef>
              <a:spcAft>
                <a:spcPts val="0"/>
              </a:spcAft>
              <a:buNone/>
            </a:pPr>
            <a:endParaRPr/>
          </a:p>
        </p:txBody>
      </p:sp>
      <p:sp>
        <p:nvSpPr>
          <p:cNvPr id="409" name="Shape 409"/>
          <p:cNvSpPr txBox="1">
            <a:spLocks noGrp="1"/>
          </p:cNvSpPr>
          <p:nvPr>
            <p:ph type="body" idx="1"/>
          </p:nvPr>
        </p:nvSpPr>
        <p:spPr>
          <a:xfrm>
            <a:off x="311700" y="1229875"/>
            <a:ext cx="4306800" cy="3339000"/>
          </a:xfrm>
          <a:prstGeom prst="rect">
            <a:avLst/>
          </a:prstGeom>
        </p:spPr>
        <p:txBody>
          <a:bodyPr spcFirstLastPara="1" wrap="square" lIns="91425" tIns="91425" rIns="91425" bIns="91425" anchor="t" anchorCtr="0">
            <a:noAutofit/>
          </a:bodyPr>
          <a:lstStyle/>
          <a:p>
            <a:pPr marL="457200" lvl="0" indent="-317500" rtl="0">
              <a:lnSpc>
                <a:spcPct val="100000"/>
              </a:lnSpc>
              <a:spcBef>
                <a:spcPts val="0"/>
              </a:spcBef>
              <a:spcAft>
                <a:spcPts val="0"/>
              </a:spcAft>
              <a:buClr>
                <a:srgbClr val="000000"/>
              </a:buClr>
              <a:buSzPts val="1400"/>
              <a:buFont typeface="Arial"/>
              <a:buChar char="●"/>
            </a:pPr>
            <a:r>
              <a:rPr lang="zh-TW"/>
              <a:t>Process a second level clustering to see more detail into each cluster</a:t>
            </a:r>
            <a:endParaRPr/>
          </a:p>
          <a:p>
            <a:pPr marL="457200" lvl="0" indent="-317500" rtl="0">
              <a:lnSpc>
                <a:spcPct val="100000"/>
              </a:lnSpc>
              <a:spcBef>
                <a:spcPts val="0"/>
              </a:spcBef>
              <a:spcAft>
                <a:spcPts val="0"/>
              </a:spcAft>
              <a:buClr>
                <a:srgbClr val="000000"/>
              </a:buClr>
              <a:buSzPts val="1400"/>
              <a:buFont typeface="Arial"/>
              <a:buChar char="●"/>
            </a:pPr>
            <a:r>
              <a:rPr lang="zh-TW"/>
              <a:t>Also user specificy for 5 clustering group for the second level cluster</a:t>
            </a:r>
            <a:endParaRPr/>
          </a:p>
          <a:p>
            <a:pPr marL="0" lvl="0" indent="0" rtl="0">
              <a:spcBef>
                <a:spcPts val="0"/>
              </a:spcBef>
              <a:spcAft>
                <a:spcPts val="1600"/>
              </a:spcAft>
              <a:buNone/>
            </a:pPr>
            <a:endParaRPr/>
          </a:p>
        </p:txBody>
      </p:sp>
      <p:sp>
        <p:nvSpPr>
          <p:cNvPr id="410" name="Shape 4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37</a:t>
            </a:fld>
            <a:endParaRPr/>
          </a:p>
        </p:txBody>
      </p:sp>
      <p:sp>
        <p:nvSpPr>
          <p:cNvPr id="411" name="Shape 41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2 - Cluster Analysis (Financial Product)</a:t>
            </a:r>
            <a:endParaRPr/>
          </a:p>
          <a:p>
            <a:pPr marL="0" lvl="0" indent="0" rtl="0">
              <a:spcBef>
                <a:spcPts val="0"/>
              </a:spcBef>
              <a:spcAft>
                <a:spcPts val="0"/>
              </a:spcAft>
              <a:buNone/>
            </a:pPr>
            <a:endParaRPr/>
          </a:p>
        </p:txBody>
      </p:sp>
      <p:pic>
        <p:nvPicPr>
          <p:cNvPr id="412" name="Shape 412"/>
          <p:cNvPicPr preferRelativeResize="0"/>
          <p:nvPr/>
        </p:nvPicPr>
        <p:blipFill>
          <a:blip r:embed="rId3">
            <a:alphaModFix/>
          </a:blip>
          <a:stretch>
            <a:fillRect/>
          </a:stretch>
        </p:blipFill>
        <p:spPr>
          <a:xfrm>
            <a:off x="4743425" y="1017800"/>
            <a:ext cx="3924001" cy="2012300"/>
          </a:xfrm>
          <a:prstGeom prst="rect">
            <a:avLst/>
          </a:prstGeom>
          <a:noFill/>
          <a:ln>
            <a:noFill/>
          </a:ln>
        </p:spPr>
      </p:pic>
      <p:pic>
        <p:nvPicPr>
          <p:cNvPr id="413" name="Shape 413"/>
          <p:cNvPicPr preferRelativeResize="0"/>
          <p:nvPr/>
        </p:nvPicPr>
        <p:blipFill>
          <a:blip r:embed="rId4">
            <a:alphaModFix/>
          </a:blip>
          <a:stretch>
            <a:fillRect/>
          </a:stretch>
        </p:blipFill>
        <p:spPr>
          <a:xfrm>
            <a:off x="5668525" y="2984050"/>
            <a:ext cx="2591876" cy="2350849"/>
          </a:xfrm>
          <a:prstGeom prst="rect">
            <a:avLst/>
          </a:prstGeom>
          <a:noFill/>
          <a:ln>
            <a:noFill/>
          </a:ln>
        </p:spPr>
      </p:pic>
      <p:sp>
        <p:nvSpPr>
          <p:cNvPr id="414" name="Shape 414"/>
          <p:cNvSpPr/>
          <p:nvPr/>
        </p:nvSpPr>
        <p:spPr>
          <a:xfrm>
            <a:off x="4938825" y="2393775"/>
            <a:ext cx="996600" cy="453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15" name="Shape 415"/>
          <p:cNvCxnSpPr>
            <a:stCxn id="414" idx="2"/>
          </p:cNvCxnSpPr>
          <p:nvPr/>
        </p:nvCxnSpPr>
        <p:spPr>
          <a:xfrm>
            <a:off x="5437125" y="2847675"/>
            <a:ext cx="276000" cy="605100"/>
          </a:xfrm>
          <a:prstGeom prst="straightConnector1">
            <a:avLst/>
          </a:prstGeom>
          <a:noFill/>
          <a:ln w="9525" cap="flat" cmpd="sng">
            <a:solidFill>
              <a:srgbClr val="FF0000"/>
            </a:solidFill>
            <a:prstDash val="solid"/>
            <a:round/>
            <a:headEnd type="none" w="med" len="med"/>
            <a:tailEnd type="triangle" w="med" len="med"/>
          </a:ln>
        </p:spPr>
      </p:cxnSp>
      <p:pic>
        <p:nvPicPr>
          <p:cNvPr id="416" name="Shape 416"/>
          <p:cNvPicPr preferRelativeResize="0"/>
          <p:nvPr/>
        </p:nvPicPr>
        <p:blipFill>
          <a:blip r:embed="rId5">
            <a:alphaModFix/>
          </a:blip>
          <a:stretch>
            <a:fillRect/>
          </a:stretch>
        </p:blipFill>
        <p:spPr>
          <a:xfrm>
            <a:off x="2330400" y="2732000"/>
            <a:ext cx="2241606" cy="2289300"/>
          </a:xfrm>
          <a:prstGeom prst="rect">
            <a:avLst/>
          </a:prstGeom>
          <a:noFill/>
          <a:ln>
            <a:noFill/>
          </a:ln>
        </p:spPr>
      </p:pic>
      <p:sp>
        <p:nvSpPr>
          <p:cNvPr id="417" name="Shape 417"/>
          <p:cNvSpPr/>
          <p:nvPr/>
        </p:nvSpPr>
        <p:spPr>
          <a:xfrm>
            <a:off x="6150150" y="1017800"/>
            <a:ext cx="864300" cy="393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18" name="Shape 418"/>
          <p:cNvCxnSpPr>
            <a:stCxn id="417" idx="1"/>
          </p:cNvCxnSpPr>
          <p:nvPr/>
        </p:nvCxnSpPr>
        <p:spPr>
          <a:xfrm flipH="1">
            <a:off x="4387050" y="1214600"/>
            <a:ext cx="1763100" cy="15174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a:t>
            </a:r>
            <a:endParaRPr/>
          </a:p>
          <a:p>
            <a:pPr marL="0" lvl="0" indent="0" rtl="0">
              <a:spcBef>
                <a:spcPts val="0"/>
              </a:spcBef>
              <a:spcAft>
                <a:spcPts val="0"/>
              </a:spcAft>
              <a:buNone/>
            </a:pPr>
            <a:endParaRPr/>
          </a:p>
        </p:txBody>
      </p:sp>
      <p:sp>
        <p:nvSpPr>
          <p:cNvPr id="424" name="Shape 424"/>
          <p:cNvSpPr txBox="1">
            <a:spLocks noGrp="1"/>
          </p:cNvSpPr>
          <p:nvPr>
            <p:ph type="body" idx="1"/>
          </p:nvPr>
        </p:nvSpPr>
        <p:spPr>
          <a:xfrm>
            <a:off x="251125" y="1204800"/>
            <a:ext cx="5804100" cy="36291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Second level of cluster 1</a:t>
            </a:r>
            <a:endParaRPr/>
          </a:p>
          <a:p>
            <a:pPr marL="914400" lvl="1" indent="-317500" rtl="0">
              <a:spcBef>
                <a:spcPts val="0"/>
              </a:spcBef>
              <a:spcAft>
                <a:spcPts val="0"/>
              </a:spcAft>
              <a:buSzPts val="1400"/>
              <a:buChar char="○"/>
            </a:pPr>
            <a:r>
              <a:rPr lang="zh-TW"/>
              <a:t>Segment 1 : </a:t>
            </a:r>
            <a:r>
              <a:rPr lang="zh-TW" b="1"/>
              <a:t>Personal</a:t>
            </a:r>
            <a:endParaRPr b="1"/>
          </a:p>
          <a:p>
            <a:pPr marL="1371600" lvl="2" indent="-317500" rtl="0">
              <a:spcBef>
                <a:spcPts val="0"/>
              </a:spcBef>
              <a:spcAft>
                <a:spcPts val="0"/>
              </a:spcAft>
              <a:buSzPts val="1400"/>
              <a:buChar char="■"/>
            </a:pPr>
            <a:r>
              <a:rPr lang="zh-TW"/>
              <a:t>Deposit,Bond/Bond/Stock/Saving/CODs</a:t>
            </a:r>
            <a:endParaRPr/>
          </a:p>
          <a:p>
            <a:pPr marL="914400" lvl="1" indent="-317500" rtl="0">
              <a:spcBef>
                <a:spcPts val="0"/>
              </a:spcBef>
              <a:spcAft>
                <a:spcPts val="0"/>
              </a:spcAft>
              <a:buSzPts val="1400"/>
              <a:buChar char="○"/>
            </a:pPr>
            <a:r>
              <a:rPr lang="zh-TW"/>
              <a:t>Segment 2 : </a:t>
            </a:r>
            <a:r>
              <a:rPr lang="zh-TW" b="1"/>
              <a:t>Mainly Bond</a:t>
            </a:r>
            <a:endParaRPr b="1"/>
          </a:p>
          <a:p>
            <a:pPr marL="1371600" lvl="2" indent="-317500" rtl="0">
              <a:spcBef>
                <a:spcPts val="0"/>
              </a:spcBef>
              <a:spcAft>
                <a:spcPts val="0"/>
              </a:spcAft>
              <a:buSzPts val="1400"/>
              <a:buChar char="■"/>
            </a:pPr>
            <a:r>
              <a:rPr lang="zh-TW"/>
              <a:t>Personal,Deposit/Personal,House/Deposit/Personal/House,Deposit/Saving</a:t>
            </a:r>
            <a:endParaRPr/>
          </a:p>
          <a:p>
            <a:pPr marL="914400" lvl="1" indent="-317500" rtl="0">
              <a:spcBef>
                <a:spcPts val="0"/>
              </a:spcBef>
              <a:spcAft>
                <a:spcPts val="0"/>
              </a:spcAft>
              <a:buSzPts val="1400"/>
              <a:buChar char="○"/>
            </a:pPr>
            <a:r>
              <a:rPr lang="zh-TW"/>
              <a:t>Segment 3 : </a:t>
            </a:r>
            <a:r>
              <a:rPr lang="zh-TW" b="1"/>
              <a:t>Saving</a:t>
            </a:r>
            <a:endParaRPr b="1"/>
          </a:p>
          <a:p>
            <a:pPr marL="1371600" lvl="2" indent="-317500" rtl="0">
              <a:spcBef>
                <a:spcPts val="0"/>
              </a:spcBef>
              <a:spcAft>
                <a:spcPts val="0"/>
              </a:spcAft>
              <a:buSzPts val="1400"/>
              <a:buChar char="■"/>
            </a:pPr>
            <a:r>
              <a:rPr lang="zh-TW"/>
              <a:t>Personal,Deposit/House,Deposit/Deposit/Bond/Personal</a:t>
            </a:r>
            <a:endParaRPr/>
          </a:p>
          <a:p>
            <a:pPr marL="914400" lvl="1" indent="-317500" rtl="0">
              <a:spcBef>
                <a:spcPts val="0"/>
              </a:spcBef>
              <a:spcAft>
                <a:spcPts val="0"/>
              </a:spcAft>
              <a:buSzPts val="1400"/>
              <a:buChar char="○"/>
            </a:pPr>
            <a:r>
              <a:rPr lang="zh-TW"/>
              <a:t>Segment 4 : </a:t>
            </a:r>
            <a:r>
              <a:rPr lang="zh-TW" b="1"/>
              <a:t>CODs</a:t>
            </a:r>
            <a:endParaRPr b="1"/>
          </a:p>
          <a:p>
            <a:pPr marL="1371600" lvl="2" indent="-317500" rtl="0">
              <a:spcBef>
                <a:spcPts val="0"/>
              </a:spcBef>
              <a:spcAft>
                <a:spcPts val="0"/>
              </a:spcAft>
              <a:buSzPts val="1400"/>
              <a:buChar char="■"/>
            </a:pPr>
            <a:r>
              <a:rPr lang="zh-TW"/>
              <a:t>House/Personal</a:t>
            </a:r>
            <a:endParaRPr/>
          </a:p>
          <a:p>
            <a:pPr marL="914400" lvl="1" indent="-317500" rtl="0">
              <a:spcBef>
                <a:spcPts val="0"/>
              </a:spcBef>
              <a:spcAft>
                <a:spcPts val="0"/>
              </a:spcAft>
              <a:buSzPts val="1400"/>
              <a:buChar char="○"/>
            </a:pPr>
            <a:r>
              <a:rPr lang="zh-TW"/>
              <a:t>Segment 5 : </a:t>
            </a:r>
            <a:r>
              <a:rPr lang="zh-TW" b="1"/>
              <a:t>Deposit</a:t>
            </a:r>
            <a:endParaRPr b="1"/>
          </a:p>
          <a:p>
            <a:pPr marL="1371600" lvl="2" indent="-317500" rtl="0">
              <a:spcBef>
                <a:spcPts val="0"/>
              </a:spcBef>
              <a:spcAft>
                <a:spcPts val="0"/>
              </a:spcAft>
              <a:buSzPts val="1400"/>
              <a:buChar char="■"/>
            </a:pPr>
            <a:r>
              <a:rPr lang="zh-TW"/>
              <a:t>Bond/Saving/</a:t>
            </a:r>
            <a:br>
              <a:rPr lang="zh-TW"/>
            </a:br>
            <a:r>
              <a:rPr lang="zh-TW"/>
              <a:t>House</a:t>
            </a:r>
            <a:endParaRPr/>
          </a:p>
          <a:p>
            <a:pPr marL="457200" lvl="0" indent="0" rtl="0">
              <a:spcBef>
                <a:spcPts val="1600"/>
              </a:spcBef>
              <a:spcAft>
                <a:spcPts val="0"/>
              </a:spcAft>
              <a:buNone/>
            </a:pPr>
            <a:endParaRPr/>
          </a:p>
          <a:p>
            <a:pPr marL="0" lvl="0" indent="0" rtl="0">
              <a:spcBef>
                <a:spcPts val="1600"/>
              </a:spcBef>
              <a:spcAft>
                <a:spcPts val="1600"/>
              </a:spcAft>
              <a:buNone/>
            </a:pPr>
            <a:endParaRPr/>
          </a:p>
        </p:txBody>
      </p:sp>
      <p:sp>
        <p:nvSpPr>
          <p:cNvPr id="425" name="Shape 42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38</a:t>
            </a:fld>
            <a:endParaRPr/>
          </a:p>
        </p:txBody>
      </p:sp>
      <p:sp>
        <p:nvSpPr>
          <p:cNvPr id="426" name="Shape 4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2 - Cluster Analysis (Financial Product)</a:t>
            </a:r>
            <a:endParaRPr/>
          </a:p>
          <a:p>
            <a:pPr marL="0" lvl="0" indent="0" rtl="0">
              <a:spcBef>
                <a:spcPts val="0"/>
              </a:spcBef>
              <a:spcAft>
                <a:spcPts val="0"/>
              </a:spcAft>
              <a:buNone/>
            </a:pPr>
            <a:endParaRPr/>
          </a:p>
        </p:txBody>
      </p:sp>
      <p:pic>
        <p:nvPicPr>
          <p:cNvPr id="427" name="Shape 427"/>
          <p:cNvPicPr preferRelativeResize="0"/>
          <p:nvPr/>
        </p:nvPicPr>
        <p:blipFill>
          <a:blip r:embed="rId3">
            <a:alphaModFix/>
          </a:blip>
          <a:stretch>
            <a:fillRect/>
          </a:stretch>
        </p:blipFill>
        <p:spPr>
          <a:xfrm>
            <a:off x="6055224" y="1017800"/>
            <a:ext cx="2835350" cy="3951700"/>
          </a:xfrm>
          <a:prstGeom prst="rect">
            <a:avLst/>
          </a:prstGeom>
          <a:noFill/>
          <a:ln>
            <a:noFill/>
          </a:ln>
        </p:spPr>
      </p:pic>
      <p:pic>
        <p:nvPicPr>
          <p:cNvPr id="428" name="Shape 428"/>
          <p:cNvPicPr preferRelativeResize="0"/>
          <p:nvPr/>
        </p:nvPicPr>
        <p:blipFill>
          <a:blip r:embed="rId4">
            <a:alphaModFix/>
          </a:blip>
          <a:stretch>
            <a:fillRect/>
          </a:stretch>
        </p:blipFill>
        <p:spPr>
          <a:xfrm>
            <a:off x="3160100" y="3937675"/>
            <a:ext cx="2702650" cy="1031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a:t>
            </a:r>
            <a:endParaRPr/>
          </a:p>
          <a:p>
            <a:pPr marL="0" lvl="0" indent="0" rtl="0">
              <a:spcBef>
                <a:spcPts val="0"/>
              </a:spcBef>
              <a:spcAft>
                <a:spcPts val="0"/>
              </a:spcAft>
              <a:buNone/>
            </a:pPr>
            <a:endParaRPr/>
          </a:p>
        </p:txBody>
      </p:sp>
      <p:sp>
        <p:nvSpPr>
          <p:cNvPr id="434" name="Shape 434"/>
          <p:cNvSpPr txBox="1">
            <a:spLocks noGrp="1"/>
          </p:cNvSpPr>
          <p:nvPr>
            <p:ph type="body" idx="1"/>
          </p:nvPr>
        </p:nvSpPr>
        <p:spPr>
          <a:xfrm>
            <a:off x="311700" y="1229875"/>
            <a:ext cx="60027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Second level of cluster 2</a:t>
            </a:r>
            <a:endParaRPr/>
          </a:p>
          <a:p>
            <a:pPr marL="914400" lvl="1" indent="-317500" rtl="0">
              <a:spcBef>
                <a:spcPts val="0"/>
              </a:spcBef>
              <a:spcAft>
                <a:spcPts val="0"/>
              </a:spcAft>
              <a:buSzPts val="1400"/>
              <a:buChar char="○"/>
            </a:pPr>
            <a:r>
              <a:rPr lang="zh-TW"/>
              <a:t>Segment 1 : </a:t>
            </a:r>
            <a:r>
              <a:rPr lang="zh-TW" b="1"/>
              <a:t>Deposit</a:t>
            </a:r>
            <a:endParaRPr b="1"/>
          </a:p>
          <a:p>
            <a:pPr marL="1371600" lvl="2" indent="-317500" rtl="0">
              <a:spcBef>
                <a:spcPts val="0"/>
              </a:spcBef>
              <a:spcAft>
                <a:spcPts val="0"/>
              </a:spcAft>
              <a:buSzPts val="1400"/>
              <a:buChar char="■"/>
            </a:pPr>
            <a:r>
              <a:rPr lang="zh-TW"/>
              <a:t>Bond/Saving/House</a:t>
            </a:r>
            <a:endParaRPr/>
          </a:p>
          <a:p>
            <a:pPr marL="914400" lvl="1" indent="-317500" rtl="0">
              <a:spcBef>
                <a:spcPts val="0"/>
              </a:spcBef>
              <a:spcAft>
                <a:spcPts val="0"/>
              </a:spcAft>
              <a:buSzPts val="1400"/>
              <a:buChar char="○"/>
            </a:pPr>
            <a:r>
              <a:rPr lang="zh-TW"/>
              <a:t>Segment 2 : </a:t>
            </a:r>
            <a:r>
              <a:rPr lang="zh-TW" b="1"/>
              <a:t>Insurance</a:t>
            </a:r>
            <a:endParaRPr b="1"/>
          </a:p>
          <a:p>
            <a:pPr marL="1371600" lvl="2" indent="-317500" rtl="0">
              <a:spcBef>
                <a:spcPts val="0"/>
              </a:spcBef>
              <a:spcAft>
                <a:spcPts val="0"/>
              </a:spcAft>
              <a:buSzPts val="1400"/>
              <a:buChar char="■"/>
            </a:pPr>
            <a:r>
              <a:rPr lang="zh-TW"/>
              <a:t>No Useful Suggestion</a:t>
            </a:r>
            <a:endParaRPr/>
          </a:p>
          <a:p>
            <a:pPr marL="914400" lvl="1" indent="-317500" rtl="0">
              <a:spcBef>
                <a:spcPts val="0"/>
              </a:spcBef>
              <a:spcAft>
                <a:spcPts val="0"/>
              </a:spcAft>
              <a:buSzPts val="1400"/>
              <a:buChar char="○"/>
            </a:pPr>
            <a:r>
              <a:rPr lang="zh-TW"/>
              <a:t>Segment 3 : </a:t>
            </a:r>
            <a:r>
              <a:rPr lang="zh-TW" b="1"/>
              <a:t>Mainly House</a:t>
            </a:r>
            <a:endParaRPr b="1"/>
          </a:p>
          <a:p>
            <a:pPr marL="1371600" lvl="2" indent="-317500" rtl="0">
              <a:spcBef>
                <a:spcPts val="0"/>
              </a:spcBef>
              <a:spcAft>
                <a:spcPts val="0"/>
              </a:spcAft>
              <a:buSzPts val="1400"/>
              <a:buChar char="■"/>
            </a:pPr>
            <a:r>
              <a:rPr lang="zh-TW"/>
              <a:t>Deposit,CODs/Margin/Stock/CODs/Deposit</a:t>
            </a:r>
            <a:endParaRPr/>
          </a:p>
          <a:p>
            <a:pPr marL="914400" lvl="1" indent="-317500" rtl="0">
              <a:spcBef>
                <a:spcPts val="0"/>
              </a:spcBef>
              <a:spcAft>
                <a:spcPts val="0"/>
              </a:spcAft>
              <a:buSzPts val="1400"/>
              <a:buChar char="○"/>
            </a:pPr>
            <a:r>
              <a:rPr lang="zh-TW"/>
              <a:t>Segment 4 : </a:t>
            </a:r>
            <a:r>
              <a:rPr lang="zh-TW" b="1"/>
              <a:t>Personal</a:t>
            </a:r>
            <a:endParaRPr b="1"/>
          </a:p>
          <a:p>
            <a:pPr marL="1371600" lvl="2" indent="-317500" rtl="0">
              <a:spcBef>
                <a:spcPts val="0"/>
              </a:spcBef>
              <a:spcAft>
                <a:spcPts val="0"/>
              </a:spcAft>
              <a:buSzPts val="1400"/>
              <a:buChar char="■"/>
            </a:pPr>
            <a:r>
              <a:rPr lang="zh-TW"/>
              <a:t>Deposit,Bond/Bond/Stock/Saving/CODs</a:t>
            </a:r>
            <a:endParaRPr/>
          </a:p>
          <a:p>
            <a:pPr marL="914400" lvl="1" indent="-317500" rtl="0">
              <a:spcBef>
                <a:spcPts val="0"/>
              </a:spcBef>
              <a:spcAft>
                <a:spcPts val="0"/>
              </a:spcAft>
              <a:buSzPts val="1400"/>
              <a:buChar char="○"/>
            </a:pPr>
            <a:r>
              <a:rPr lang="zh-TW"/>
              <a:t>Segment 5 : </a:t>
            </a:r>
            <a:r>
              <a:rPr lang="zh-TW" b="1"/>
              <a:t>Bond</a:t>
            </a:r>
            <a:endParaRPr b="1"/>
          </a:p>
          <a:p>
            <a:pPr marL="1371600" lvl="2" indent="-317500" rtl="0">
              <a:spcBef>
                <a:spcPts val="0"/>
              </a:spcBef>
              <a:spcAft>
                <a:spcPts val="0"/>
              </a:spcAft>
              <a:buSzPts val="1400"/>
              <a:buChar char="■"/>
            </a:pPr>
            <a:r>
              <a:rPr lang="zh-TW"/>
              <a:t>Personal,Deposit/Personal,House/Deposit/Personal/</a:t>
            </a:r>
            <a:br>
              <a:rPr lang="zh-TW"/>
            </a:br>
            <a:r>
              <a:rPr lang="zh-TW"/>
              <a:t>House,Deposit/Saving</a:t>
            </a:r>
            <a:endParaRPr/>
          </a:p>
        </p:txBody>
      </p:sp>
      <p:sp>
        <p:nvSpPr>
          <p:cNvPr id="435" name="Shape 43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39</a:t>
            </a:fld>
            <a:endParaRPr/>
          </a:p>
        </p:txBody>
      </p:sp>
      <p:sp>
        <p:nvSpPr>
          <p:cNvPr id="436" name="Shape 43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2 - Cluster Analysis (Financial Product)</a:t>
            </a:r>
            <a:endParaRPr/>
          </a:p>
          <a:p>
            <a:pPr marL="0" lvl="0" indent="0" rtl="0">
              <a:spcBef>
                <a:spcPts val="0"/>
              </a:spcBef>
              <a:spcAft>
                <a:spcPts val="0"/>
              </a:spcAft>
              <a:buNone/>
            </a:pPr>
            <a:endParaRPr/>
          </a:p>
        </p:txBody>
      </p:sp>
      <p:pic>
        <p:nvPicPr>
          <p:cNvPr id="437" name="Shape 437"/>
          <p:cNvPicPr preferRelativeResize="0"/>
          <p:nvPr/>
        </p:nvPicPr>
        <p:blipFill rotWithShape="1">
          <a:blip r:embed="rId3">
            <a:alphaModFix/>
          </a:blip>
          <a:srcRect r="11668"/>
          <a:stretch/>
        </p:blipFill>
        <p:spPr>
          <a:xfrm>
            <a:off x="4037473" y="4103900"/>
            <a:ext cx="2429102" cy="1039600"/>
          </a:xfrm>
          <a:prstGeom prst="rect">
            <a:avLst/>
          </a:prstGeom>
          <a:noFill/>
          <a:ln>
            <a:noFill/>
          </a:ln>
        </p:spPr>
      </p:pic>
      <p:pic>
        <p:nvPicPr>
          <p:cNvPr id="438" name="Shape 438"/>
          <p:cNvPicPr preferRelativeResize="0"/>
          <p:nvPr/>
        </p:nvPicPr>
        <p:blipFill>
          <a:blip r:embed="rId4">
            <a:alphaModFix/>
          </a:blip>
          <a:stretch>
            <a:fillRect/>
          </a:stretch>
        </p:blipFill>
        <p:spPr>
          <a:xfrm>
            <a:off x="6431475" y="1017800"/>
            <a:ext cx="2577650" cy="38401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Objectives	</a:t>
            </a:r>
            <a:endParaRPr/>
          </a:p>
        </p:txBody>
      </p:sp>
      <p:sp>
        <p:nvSpPr>
          <p:cNvPr id="107" name="Shape 10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zh-TW"/>
              <a:t>To estimate customers’ credit score and evaluate the probability of loan default</a:t>
            </a:r>
            <a:endParaRPr/>
          </a:p>
          <a:p>
            <a:pPr marL="457200" lvl="0" indent="-342900" rtl="0">
              <a:spcBef>
                <a:spcPts val="0"/>
              </a:spcBef>
              <a:spcAft>
                <a:spcPts val="0"/>
              </a:spcAft>
              <a:buSzPts val="1800"/>
              <a:buAutoNum type="arabicPeriod"/>
            </a:pPr>
            <a:r>
              <a:rPr lang="zh-TW"/>
              <a:t>To suggest useful marketing campaign and financial product to the group of customer</a:t>
            </a:r>
            <a:endParaRPr/>
          </a:p>
          <a:p>
            <a:pPr marL="457200" lvl="0" indent="-342900" rtl="0">
              <a:spcBef>
                <a:spcPts val="0"/>
              </a:spcBef>
              <a:spcAft>
                <a:spcPts val="0"/>
              </a:spcAft>
              <a:buSzPts val="1800"/>
              <a:buAutoNum type="arabicPeriod"/>
            </a:pPr>
            <a:r>
              <a:rPr lang="zh-TW"/>
              <a:t>To find the best model to predict the interest rate by different variables from clients</a:t>
            </a:r>
            <a:endParaRPr/>
          </a:p>
          <a:p>
            <a:pPr marL="457200" lvl="0" indent="-342900" rtl="0">
              <a:spcBef>
                <a:spcPts val="0"/>
              </a:spcBef>
              <a:spcAft>
                <a:spcPts val="0"/>
              </a:spcAft>
              <a:buSzPts val="1800"/>
              <a:buAutoNum type="arabicPeriod"/>
            </a:pPr>
            <a:r>
              <a:rPr lang="zh-TW"/>
              <a:t>To Evaluate effectiveness, efficiency and profitability of current direct marketing Campaign</a:t>
            </a:r>
            <a:endParaRPr/>
          </a:p>
          <a:p>
            <a:pPr marL="457200" lvl="0" indent="-342900" rtl="0">
              <a:spcBef>
                <a:spcPts val="0"/>
              </a:spcBef>
              <a:spcAft>
                <a:spcPts val="0"/>
              </a:spcAft>
              <a:buSzPts val="1800"/>
              <a:buAutoNum type="arabicPeriod"/>
            </a:pPr>
            <a:r>
              <a:rPr lang="zh-TW"/>
              <a:t>Analyze the factors for active customer and predict whether a new customer will be actively use financial service in the bank</a:t>
            </a:r>
            <a:endParaRPr/>
          </a:p>
          <a:p>
            <a:pPr marL="0" lvl="0" indent="0" rtl="0">
              <a:spcBef>
                <a:spcPts val="1600"/>
              </a:spcBef>
              <a:spcAft>
                <a:spcPts val="1600"/>
              </a:spcAft>
              <a:buNone/>
            </a:pPr>
            <a:r>
              <a:rPr lang="zh-TW"/>
              <a:t>  </a:t>
            </a:r>
            <a:endParaRPr/>
          </a:p>
        </p:txBody>
      </p:sp>
      <p:sp>
        <p:nvSpPr>
          <p:cNvPr id="108" name="Shape 10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Shape 44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a:t>
            </a:r>
            <a:endParaRPr/>
          </a:p>
          <a:p>
            <a:pPr marL="0" lvl="0" indent="0" rtl="0">
              <a:spcBef>
                <a:spcPts val="0"/>
              </a:spcBef>
              <a:spcAft>
                <a:spcPts val="0"/>
              </a:spcAft>
              <a:buNone/>
            </a:pPr>
            <a:endParaRPr/>
          </a:p>
        </p:txBody>
      </p:sp>
      <p:sp>
        <p:nvSpPr>
          <p:cNvPr id="444" name="Shape 444"/>
          <p:cNvSpPr txBox="1">
            <a:spLocks noGrp="1"/>
          </p:cNvSpPr>
          <p:nvPr>
            <p:ph type="body" idx="1"/>
          </p:nvPr>
        </p:nvSpPr>
        <p:spPr>
          <a:xfrm>
            <a:off x="311700" y="1229875"/>
            <a:ext cx="54507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Second level of Cluster 3</a:t>
            </a:r>
            <a:endParaRPr/>
          </a:p>
          <a:p>
            <a:pPr marL="914400" lvl="1" indent="-317500" rtl="0">
              <a:spcBef>
                <a:spcPts val="0"/>
              </a:spcBef>
              <a:spcAft>
                <a:spcPts val="0"/>
              </a:spcAft>
              <a:buSzPts val="1400"/>
              <a:buChar char="○"/>
            </a:pPr>
            <a:r>
              <a:rPr lang="zh-TW"/>
              <a:t>Segment 1 : </a:t>
            </a:r>
            <a:r>
              <a:rPr lang="zh-TW" b="1"/>
              <a:t>Deposit</a:t>
            </a:r>
            <a:endParaRPr b="1"/>
          </a:p>
          <a:p>
            <a:pPr marL="1371600" lvl="2" indent="-317500" rtl="0">
              <a:spcBef>
                <a:spcPts val="0"/>
              </a:spcBef>
              <a:spcAft>
                <a:spcPts val="0"/>
              </a:spcAft>
              <a:buSzPts val="1400"/>
              <a:buChar char="■"/>
            </a:pPr>
            <a:r>
              <a:rPr lang="zh-TW"/>
              <a:t>Bond/Saving/House</a:t>
            </a:r>
            <a:endParaRPr/>
          </a:p>
          <a:p>
            <a:pPr marL="914400" lvl="1" indent="-317500" rtl="0">
              <a:spcBef>
                <a:spcPts val="0"/>
              </a:spcBef>
              <a:spcAft>
                <a:spcPts val="0"/>
              </a:spcAft>
              <a:buSzPts val="1400"/>
              <a:buChar char="○"/>
            </a:pPr>
            <a:r>
              <a:rPr lang="zh-TW"/>
              <a:t>Segment 2 : </a:t>
            </a:r>
            <a:r>
              <a:rPr lang="zh-TW" b="1"/>
              <a:t>Mainly Bond</a:t>
            </a:r>
            <a:endParaRPr b="1"/>
          </a:p>
          <a:p>
            <a:pPr marL="1371600" lvl="2" indent="-317500" rtl="0">
              <a:spcBef>
                <a:spcPts val="0"/>
              </a:spcBef>
              <a:spcAft>
                <a:spcPts val="0"/>
              </a:spcAft>
              <a:buSzPts val="1400"/>
              <a:buChar char="■"/>
            </a:pPr>
            <a:r>
              <a:rPr lang="zh-TW"/>
              <a:t>Personal,Deposit/Personal,House/Deposit/Personal/House,Deposit/Saving</a:t>
            </a:r>
            <a:endParaRPr/>
          </a:p>
          <a:p>
            <a:pPr marL="914400" lvl="1" indent="-317500" rtl="0">
              <a:spcBef>
                <a:spcPts val="0"/>
              </a:spcBef>
              <a:spcAft>
                <a:spcPts val="0"/>
              </a:spcAft>
              <a:buSzPts val="1400"/>
              <a:buChar char="○"/>
            </a:pPr>
            <a:r>
              <a:rPr lang="zh-TW"/>
              <a:t>Segment 3 : </a:t>
            </a:r>
            <a:r>
              <a:rPr lang="zh-TW" b="1"/>
              <a:t>Hose, Insurance</a:t>
            </a:r>
            <a:endParaRPr b="1"/>
          </a:p>
          <a:p>
            <a:pPr marL="1371600" lvl="2" indent="-317500" rtl="0">
              <a:spcBef>
                <a:spcPts val="0"/>
              </a:spcBef>
              <a:spcAft>
                <a:spcPts val="0"/>
              </a:spcAft>
              <a:buSzPts val="1400"/>
              <a:buChar char="■"/>
            </a:pPr>
            <a:r>
              <a:rPr lang="zh-TW"/>
              <a:t>Deposit</a:t>
            </a:r>
            <a:endParaRPr/>
          </a:p>
          <a:p>
            <a:pPr marL="914400" lvl="1" indent="-317500" rtl="0">
              <a:spcBef>
                <a:spcPts val="0"/>
              </a:spcBef>
              <a:spcAft>
                <a:spcPts val="0"/>
              </a:spcAft>
              <a:buSzPts val="1400"/>
              <a:buChar char="○"/>
            </a:pPr>
            <a:r>
              <a:rPr lang="zh-TW"/>
              <a:t>Segment 4 : </a:t>
            </a:r>
            <a:r>
              <a:rPr lang="zh-TW" b="1"/>
              <a:t>CODs</a:t>
            </a:r>
            <a:endParaRPr b="1"/>
          </a:p>
          <a:p>
            <a:pPr marL="1371600" lvl="2" indent="-317500" rtl="0">
              <a:spcBef>
                <a:spcPts val="0"/>
              </a:spcBef>
              <a:spcAft>
                <a:spcPts val="0"/>
              </a:spcAft>
              <a:buSzPts val="1400"/>
              <a:buChar char="■"/>
            </a:pPr>
            <a:r>
              <a:rPr lang="zh-TW"/>
              <a:t>House/Personal</a:t>
            </a:r>
            <a:endParaRPr/>
          </a:p>
          <a:p>
            <a:pPr marL="914400" lvl="1" indent="-317500" rtl="0">
              <a:spcBef>
                <a:spcPts val="0"/>
              </a:spcBef>
              <a:spcAft>
                <a:spcPts val="0"/>
              </a:spcAft>
              <a:buSzPts val="1400"/>
              <a:buChar char="○"/>
            </a:pPr>
            <a:r>
              <a:rPr lang="zh-TW"/>
              <a:t>Segment 5 : </a:t>
            </a:r>
            <a:r>
              <a:rPr lang="zh-TW" b="1"/>
              <a:t>Personal,House</a:t>
            </a:r>
            <a:endParaRPr b="1"/>
          </a:p>
          <a:p>
            <a:pPr marL="1371600" lvl="2" indent="-317500">
              <a:spcBef>
                <a:spcPts val="0"/>
              </a:spcBef>
              <a:spcAft>
                <a:spcPts val="0"/>
              </a:spcAft>
              <a:buSzPts val="1400"/>
              <a:buChar char="■"/>
            </a:pPr>
            <a:r>
              <a:rPr lang="zh-TW"/>
              <a:t>Bond/CODs/Deposit</a:t>
            </a:r>
            <a:endParaRPr/>
          </a:p>
          <a:p>
            <a:pPr marL="0" lvl="0" indent="0" rtl="0">
              <a:spcBef>
                <a:spcPts val="1600"/>
              </a:spcBef>
              <a:spcAft>
                <a:spcPts val="1600"/>
              </a:spcAft>
              <a:buNone/>
            </a:pPr>
            <a:endParaRPr/>
          </a:p>
        </p:txBody>
      </p:sp>
      <p:sp>
        <p:nvSpPr>
          <p:cNvPr id="445" name="Shape 44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40</a:t>
            </a:fld>
            <a:endParaRPr/>
          </a:p>
        </p:txBody>
      </p:sp>
      <p:sp>
        <p:nvSpPr>
          <p:cNvPr id="446" name="Shape 44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2 - Cluster Analysis (Financial Product)</a:t>
            </a:r>
            <a:endParaRPr/>
          </a:p>
          <a:p>
            <a:pPr marL="0" lvl="0" indent="0" rtl="0">
              <a:spcBef>
                <a:spcPts val="0"/>
              </a:spcBef>
              <a:spcAft>
                <a:spcPts val="0"/>
              </a:spcAft>
              <a:buNone/>
            </a:pPr>
            <a:endParaRPr/>
          </a:p>
        </p:txBody>
      </p:sp>
      <p:pic>
        <p:nvPicPr>
          <p:cNvPr id="447" name="Shape 447"/>
          <p:cNvPicPr preferRelativeResize="0"/>
          <p:nvPr/>
        </p:nvPicPr>
        <p:blipFill>
          <a:blip r:embed="rId3">
            <a:alphaModFix/>
          </a:blip>
          <a:stretch>
            <a:fillRect/>
          </a:stretch>
        </p:blipFill>
        <p:spPr>
          <a:xfrm>
            <a:off x="3670899" y="3798575"/>
            <a:ext cx="2633376" cy="1015100"/>
          </a:xfrm>
          <a:prstGeom prst="rect">
            <a:avLst/>
          </a:prstGeom>
          <a:noFill/>
          <a:ln>
            <a:noFill/>
          </a:ln>
        </p:spPr>
      </p:pic>
      <p:pic>
        <p:nvPicPr>
          <p:cNvPr id="448" name="Shape 448"/>
          <p:cNvPicPr preferRelativeResize="0"/>
          <p:nvPr/>
        </p:nvPicPr>
        <p:blipFill>
          <a:blip r:embed="rId4">
            <a:alphaModFix/>
          </a:blip>
          <a:stretch>
            <a:fillRect/>
          </a:stretch>
        </p:blipFill>
        <p:spPr>
          <a:xfrm>
            <a:off x="6084049" y="1045975"/>
            <a:ext cx="2530626" cy="3767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a:t>
            </a:r>
            <a:endParaRPr/>
          </a:p>
          <a:p>
            <a:pPr marL="0" lvl="0" indent="0" rtl="0">
              <a:spcBef>
                <a:spcPts val="0"/>
              </a:spcBef>
              <a:spcAft>
                <a:spcPts val="0"/>
              </a:spcAft>
              <a:buNone/>
            </a:pPr>
            <a:endParaRPr/>
          </a:p>
        </p:txBody>
      </p:sp>
      <p:sp>
        <p:nvSpPr>
          <p:cNvPr id="454" name="Shape 45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41</a:t>
            </a:fld>
            <a:endParaRPr/>
          </a:p>
        </p:txBody>
      </p:sp>
      <p:sp>
        <p:nvSpPr>
          <p:cNvPr id="455" name="Shape 45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2 - Cluster Analysis (Financial Product)</a:t>
            </a:r>
            <a:endParaRPr/>
          </a:p>
          <a:p>
            <a:pPr marL="0" lvl="0" indent="0" rtl="0">
              <a:spcBef>
                <a:spcPts val="0"/>
              </a:spcBef>
              <a:spcAft>
                <a:spcPts val="0"/>
              </a:spcAft>
              <a:buNone/>
            </a:pPr>
            <a:endParaRPr/>
          </a:p>
        </p:txBody>
      </p:sp>
      <p:sp>
        <p:nvSpPr>
          <p:cNvPr id="456" name="Shape 456"/>
          <p:cNvSpPr txBox="1">
            <a:spLocks noGrp="1"/>
          </p:cNvSpPr>
          <p:nvPr>
            <p:ph type="body" idx="1"/>
          </p:nvPr>
        </p:nvSpPr>
        <p:spPr>
          <a:xfrm>
            <a:off x="311700" y="1229875"/>
            <a:ext cx="54507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Second level of Cluster 4</a:t>
            </a:r>
            <a:endParaRPr/>
          </a:p>
          <a:p>
            <a:pPr marL="914400" lvl="1" indent="-317500" rtl="0">
              <a:spcBef>
                <a:spcPts val="0"/>
              </a:spcBef>
              <a:spcAft>
                <a:spcPts val="0"/>
              </a:spcAft>
              <a:buSzPts val="1400"/>
              <a:buChar char="○"/>
            </a:pPr>
            <a:r>
              <a:rPr lang="zh-TW"/>
              <a:t>Segment 1 : </a:t>
            </a:r>
            <a:r>
              <a:rPr lang="zh-TW" b="1"/>
              <a:t>Personal,Deposit</a:t>
            </a:r>
            <a:endParaRPr b="1"/>
          </a:p>
          <a:p>
            <a:pPr marL="1371600" lvl="2" indent="-317500" rtl="0">
              <a:spcBef>
                <a:spcPts val="0"/>
              </a:spcBef>
              <a:spcAft>
                <a:spcPts val="0"/>
              </a:spcAft>
              <a:buSzPts val="1400"/>
              <a:buChar char="■"/>
            </a:pPr>
            <a:r>
              <a:rPr lang="zh-TW"/>
              <a:t>Bond/Saving</a:t>
            </a:r>
            <a:endParaRPr/>
          </a:p>
          <a:p>
            <a:pPr marL="914400" lvl="1" indent="-317500" rtl="0">
              <a:spcBef>
                <a:spcPts val="0"/>
              </a:spcBef>
              <a:spcAft>
                <a:spcPts val="0"/>
              </a:spcAft>
              <a:buSzPts val="1400"/>
              <a:buChar char="○"/>
            </a:pPr>
            <a:r>
              <a:rPr lang="zh-TW"/>
              <a:t>Segment 2 : </a:t>
            </a:r>
            <a:r>
              <a:rPr lang="zh-TW" b="1"/>
              <a:t>Stock</a:t>
            </a:r>
            <a:endParaRPr b="1"/>
          </a:p>
          <a:p>
            <a:pPr marL="1371600" lvl="2" indent="-317500" rtl="0">
              <a:spcBef>
                <a:spcPts val="0"/>
              </a:spcBef>
              <a:spcAft>
                <a:spcPts val="0"/>
              </a:spcAft>
              <a:buSzPts val="1400"/>
              <a:buChar char="■"/>
            </a:pPr>
            <a:r>
              <a:rPr lang="zh-TW"/>
              <a:t>Personal/House</a:t>
            </a:r>
            <a:endParaRPr/>
          </a:p>
          <a:p>
            <a:pPr marL="914400" lvl="1" indent="-317500" rtl="0">
              <a:spcBef>
                <a:spcPts val="0"/>
              </a:spcBef>
              <a:spcAft>
                <a:spcPts val="0"/>
              </a:spcAft>
              <a:buSzPts val="1400"/>
              <a:buChar char="○"/>
            </a:pPr>
            <a:r>
              <a:rPr lang="zh-TW"/>
              <a:t>Segment 3 : </a:t>
            </a:r>
            <a:r>
              <a:rPr lang="zh-TW" b="1"/>
              <a:t>CODs</a:t>
            </a:r>
            <a:endParaRPr b="1"/>
          </a:p>
          <a:p>
            <a:pPr marL="1371600" lvl="2" indent="-317500" rtl="0">
              <a:spcBef>
                <a:spcPts val="0"/>
              </a:spcBef>
              <a:spcAft>
                <a:spcPts val="0"/>
              </a:spcAft>
              <a:buSzPts val="1400"/>
              <a:buChar char="■"/>
            </a:pPr>
            <a:r>
              <a:rPr lang="zh-TW"/>
              <a:t>House/Personal</a:t>
            </a:r>
            <a:endParaRPr/>
          </a:p>
          <a:p>
            <a:pPr marL="914400" lvl="1" indent="-317500" rtl="0">
              <a:spcBef>
                <a:spcPts val="0"/>
              </a:spcBef>
              <a:spcAft>
                <a:spcPts val="0"/>
              </a:spcAft>
              <a:buSzPts val="1400"/>
              <a:buChar char="○"/>
            </a:pPr>
            <a:r>
              <a:rPr lang="zh-TW"/>
              <a:t>Segment 4 : </a:t>
            </a:r>
            <a:r>
              <a:rPr lang="zh-TW" b="1"/>
              <a:t>House</a:t>
            </a:r>
            <a:endParaRPr b="1"/>
          </a:p>
          <a:p>
            <a:pPr marL="1371600" lvl="2" indent="-317500" rtl="0">
              <a:spcBef>
                <a:spcPts val="0"/>
              </a:spcBef>
              <a:spcAft>
                <a:spcPts val="0"/>
              </a:spcAft>
              <a:buSzPts val="1400"/>
              <a:buChar char="■"/>
            </a:pPr>
            <a:r>
              <a:rPr lang="zh-TW"/>
              <a:t>Deposit,CODs/Margin/Stock/CODs/Deposit</a:t>
            </a:r>
            <a:endParaRPr/>
          </a:p>
          <a:p>
            <a:pPr marL="914400" lvl="1" indent="-317500" rtl="0">
              <a:spcBef>
                <a:spcPts val="0"/>
              </a:spcBef>
              <a:spcAft>
                <a:spcPts val="0"/>
              </a:spcAft>
              <a:buSzPts val="1400"/>
              <a:buChar char="○"/>
            </a:pPr>
            <a:r>
              <a:rPr lang="zh-TW"/>
              <a:t>Segment 5 : </a:t>
            </a:r>
            <a:r>
              <a:rPr lang="zh-TW" b="1"/>
              <a:t>Margin</a:t>
            </a:r>
            <a:endParaRPr b="1"/>
          </a:p>
          <a:p>
            <a:pPr marL="1371600" lvl="2" indent="-317500" rtl="0">
              <a:spcBef>
                <a:spcPts val="0"/>
              </a:spcBef>
              <a:spcAft>
                <a:spcPts val="0"/>
              </a:spcAft>
              <a:buSzPts val="1400"/>
              <a:buChar char="■"/>
            </a:pPr>
            <a:r>
              <a:rPr lang="zh-TW"/>
              <a:t>House</a:t>
            </a:r>
            <a:endParaRPr/>
          </a:p>
          <a:p>
            <a:pPr marL="0" lvl="0" indent="0" rtl="0">
              <a:spcBef>
                <a:spcPts val="1600"/>
              </a:spcBef>
              <a:spcAft>
                <a:spcPts val="1600"/>
              </a:spcAft>
              <a:buNone/>
            </a:pPr>
            <a:endParaRPr/>
          </a:p>
        </p:txBody>
      </p:sp>
      <p:pic>
        <p:nvPicPr>
          <p:cNvPr id="457" name="Shape 457"/>
          <p:cNvPicPr preferRelativeResize="0"/>
          <p:nvPr/>
        </p:nvPicPr>
        <p:blipFill>
          <a:blip r:embed="rId3">
            <a:alphaModFix/>
          </a:blip>
          <a:stretch>
            <a:fillRect/>
          </a:stretch>
        </p:blipFill>
        <p:spPr>
          <a:xfrm>
            <a:off x="6424945" y="965950"/>
            <a:ext cx="2251629" cy="3978500"/>
          </a:xfrm>
          <a:prstGeom prst="rect">
            <a:avLst/>
          </a:prstGeom>
          <a:noFill/>
          <a:ln>
            <a:noFill/>
          </a:ln>
        </p:spPr>
      </p:pic>
      <p:pic>
        <p:nvPicPr>
          <p:cNvPr id="458" name="Shape 458"/>
          <p:cNvPicPr preferRelativeResize="0"/>
          <p:nvPr/>
        </p:nvPicPr>
        <p:blipFill>
          <a:blip r:embed="rId4">
            <a:alphaModFix/>
          </a:blip>
          <a:stretch>
            <a:fillRect/>
          </a:stretch>
        </p:blipFill>
        <p:spPr>
          <a:xfrm>
            <a:off x="4173325" y="3985943"/>
            <a:ext cx="2251621" cy="95849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a:t>
            </a:r>
            <a:endParaRPr/>
          </a:p>
          <a:p>
            <a:pPr marL="0" lvl="0" indent="0" rtl="0">
              <a:spcBef>
                <a:spcPts val="0"/>
              </a:spcBef>
              <a:spcAft>
                <a:spcPts val="0"/>
              </a:spcAft>
              <a:buNone/>
            </a:pPr>
            <a:endParaRPr/>
          </a:p>
        </p:txBody>
      </p:sp>
      <p:sp>
        <p:nvSpPr>
          <p:cNvPr id="464" name="Shape 464"/>
          <p:cNvSpPr txBox="1">
            <a:spLocks noGrp="1"/>
          </p:cNvSpPr>
          <p:nvPr>
            <p:ph type="body" idx="1"/>
          </p:nvPr>
        </p:nvSpPr>
        <p:spPr>
          <a:xfrm>
            <a:off x="311700" y="1229875"/>
            <a:ext cx="5091000" cy="3339000"/>
          </a:xfrm>
          <a:prstGeom prst="rect">
            <a:avLst/>
          </a:prstGeom>
        </p:spPr>
        <p:txBody>
          <a:bodyPr spcFirstLastPara="1" wrap="square" lIns="91425" tIns="91425" rIns="91425" bIns="91425" anchor="t" anchorCtr="0">
            <a:noAutofit/>
          </a:bodyPr>
          <a:lstStyle/>
          <a:p>
            <a:pPr marL="457200" lvl="0" indent="-317500" rtl="0">
              <a:lnSpc>
                <a:spcPct val="100000"/>
              </a:lnSpc>
              <a:spcBef>
                <a:spcPts val="0"/>
              </a:spcBef>
              <a:spcAft>
                <a:spcPts val="0"/>
              </a:spcAft>
              <a:buClr>
                <a:srgbClr val="000000"/>
              </a:buClr>
              <a:buSzPts val="1400"/>
              <a:buFont typeface="Arial"/>
              <a:buChar char="●"/>
            </a:pPr>
            <a:r>
              <a:rPr lang="zh-TW"/>
              <a:t>Second level of Cluster 4</a:t>
            </a:r>
            <a:endParaRPr/>
          </a:p>
          <a:p>
            <a:pPr marL="914400" lvl="1" indent="-317500" rtl="0">
              <a:lnSpc>
                <a:spcPct val="100000"/>
              </a:lnSpc>
              <a:spcBef>
                <a:spcPts val="0"/>
              </a:spcBef>
              <a:spcAft>
                <a:spcPts val="0"/>
              </a:spcAft>
              <a:buClr>
                <a:srgbClr val="000000"/>
              </a:buClr>
              <a:buSzPts val="1400"/>
              <a:buFont typeface="Arial"/>
              <a:buChar char="○"/>
            </a:pPr>
            <a:r>
              <a:rPr lang="zh-TW"/>
              <a:t>Segment 1 : </a:t>
            </a:r>
            <a:r>
              <a:rPr lang="zh-TW" b="1">
                <a:solidFill>
                  <a:srgbClr val="000000"/>
                </a:solidFill>
                <a:latin typeface="Arial"/>
                <a:ea typeface="Arial"/>
                <a:cs typeface="Arial"/>
                <a:sym typeface="Arial"/>
              </a:rPr>
              <a:t>Mainly Stock</a:t>
            </a:r>
            <a:endParaRPr b="1">
              <a:solidFill>
                <a:srgbClr val="000000"/>
              </a:solidFill>
              <a:latin typeface="Arial"/>
              <a:ea typeface="Arial"/>
              <a:cs typeface="Arial"/>
              <a:sym typeface="Arial"/>
            </a:endParaRPr>
          </a:p>
          <a:p>
            <a:pPr marL="1371600" lvl="2" indent="-317500" rtl="0">
              <a:lnSpc>
                <a:spcPct val="100000"/>
              </a:lnSpc>
              <a:spcBef>
                <a:spcPts val="0"/>
              </a:spcBef>
              <a:spcAft>
                <a:spcPts val="0"/>
              </a:spcAft>
              <a:buClr>
                <a:srgbClr val="000000"/>
              </a:buClr>
              <a:buSzPts val="1400"/>
              <a:buFont typeface="Arial"/>
              <a:buChar char="■"/>
            </a:pPr>
            <a:r>
              <a:rPr lang="zh-TW">
                <a:solidFill>
                  <a:srgbClr val="000000"/>
                </a:solidFill>
                <a:latin typeface="Arial"/>
                <a:ea typeface="Arial"/>
                <a:cs typeface="Arial"/>
                <a:sym typeface="Arial"/>
              </a:rPr>
              <a:t>Personal/House</a:t>
            </a:r>
            <a:endParaRPr>
              <a:solidFill>
                <a:srgbClr val="000000"/>
              </a:solidFill>
              <a:latin typeface="Arial"/>
              <a:ea typeface="Arial"/>
              <a:cs typeface="Arial"/>
              <a:sym typeface="Arial"/>
            </a:endParaRPr>
          </a:p>
          <a:p>
            <a:pPr marL="914400" lvl="1" indent="-317500" rtl="0">
              <a:lnSpc>
                <a:spcPct val="100000"/>
              </a:lnSpc>
              <a:spcBef>
                <a:spcPts val="0"/>
              </a:spcBef>
              <a:spcAft>
                <a:spcPts val="0"/>
              </a:spcAft>
              <a:buClr>
                <a:srgbClr val="000000"/>
              </a:buClr>
              <a:buSzPts val="1400"/>
              <a:buFont typeface="Arial"/>
              <a:buChar char="○"/>
            </a:pPr>
            <a:r>
              <a:rPr lang="zh-TW">
                <a:solidFill>
                  <a:srgbClr val="000000"/>
                </a:solidFill>
                <a:latin typeface="Arial"/>
                <a:ea typeface="Arial"/>
                <a:cs typeface="Arial"/>
                <a:sym typeface="Arial"/>
              </a:rPr>
              <a:t>Segment 2 : </a:t>
            </a:r>
            <a:r>
              <a:rPr lang="zh-TW" b="1">
                <a:solidFill>
                  <a:srgbClr val="000000"/>
                </a:solidFill>
                <a:latin typeface="Arial"/>
                <a:ea typeface="Arial"/>
                <a:cs typeface="Arial"/>
                <a:sym typeface="Arial"/>
              </a:rPr>
              <a:t>CODs</a:t>
            </a:r>
            <a:endParaRPr b="1">
              <a:solidFill>
                <a:srgbClr val="000000"/>
              </a:solidFill>
              <a:latin typeface="Arial"/>
              <a:ea typeface="Arial"/>
              <a:cs typeface="Arial"/>
              <a:sym typeface="Arial"/>
            </a:endParaRPr>
          </a:p>
          <a:p>
            <a:pPr marL="1371600" lvl="2" indent="-317500" rtl="0">
              <a:lnSpc>
                <a:spcPct val="100000"/>
              </a:lnSpc>
              <a:spcBef>
                <a:spcPts val="0"/>
              </a:spcBef>
              <a:spcAft>
                <a:spcPts val="0"/>
              </a:spcAft>
              <a:buClr>
                <a:srgbClr val="000000"/>
              </a:buClr>
              <a:buSzPts val="1400"/>
              <a:buFont typeface="Arial"/>
              <a:buChar char="■"/>
            </a:pPr>
            <a:r>
              <a:rPr lang="zh-TW">
                <a:solidFill>
                  <a:srgbClr val="000000"/>
                </a:solidFill>
                <a:latin typeface="Arial"/>
                <a:ea typeface="Arial"/>
                <a:cs typeface="Arial"/>
                <a:sym typeface="Arial"/>
              </a:rPr>
              <a:t>House/Personal</a:t>
            </a:r>
            <a:endParaRPr>
              <a:solidFill>
                <a:srgbClr val="000000"/>
              </a:solidFill>
              <a:latin typeface="Arial"/>
              <a:ea typeface="Arial"/>
              <a:cs typeface="Arial"/>
              <a:sym typeface="Arial"/>
            </a:endParaRPr>
          </a:p>
          <a:p>
            <a:pPr marL="914400" lvl="1" indent="-317500" rtl="0">
              <a:lnSpc>
                <a:spcPct val="100000"/>
              </a:lnSpc>
              <a:spcBef>
                <a:spcPts val="0"/>
              </a:spcBef>
              <a:spcAft>
                <a:spcPts val="0"/>
              </a:spcAft>
              <a:buClr>
                <a:srgbClr val="000000"/>
              </a:buClr>
              <a:buSzPts val="1400"/>
              <a:buFont typeface="Arial"/>
              <a:buChar char="○"/>
            </a:pPr>
            <a:r>
              <a:rPr lang="zh-TW">
                <a:solidFill>
                  <a:srgbClr val="000000"/>
                </a:solidFill>
                <a:latin typeface="Arial"/>
                <a:ea typeface="Arial"/>
                <a:cs typeface="Arial"/>
                <a:sym typeface="Arial"/>
              </a:rPr>
              <a:t>Segment 3 : </a:t>
            </a:r>
            <a:r>
              <a:rPr lang="zh-TW" b="1">
                <a:solidFill>
                  <a:srgbClr val="000000"/>
                </a:solidFill>
                <a:latin typeface="Arial"/>
                <a:ea typeface="Arial"/>
                <a:cs typeface="Arial"/>
                <a:sym typeface="Arial"/>
              </a:rPr>
              <a:t>Deposit</a:t>
            </a:r>
            <a:endParaRPr b="1">
              <a:solidFill>
                <a:srgbClr val="000000"/>
              </a:solidFill>
              <a:latin typeface="Arial"/>
              <a:ea typeface="Arial"/>
              <a:cs typeface="Arial"/>
              <a:sym typeface="Arial"/>
            </a:endParaRPr>
          </a:p>
          <a:p>
            <a:pPr marL="1371600" lvl="2" indent="-317500" rtl="0">
              <a:spcBef>
                <a:spcPts val="0"/>
              </a:spcBef>
              <a:spcAft>
                <a:spcPts val="0"/>
              </a:spcAft>
              <a:buClr>
                <a:srgbClr val="000000"/>
              </a:buClr>
              <a:buSzPts val="1400"/>
              <a:buFont typeface="Arial"/>
              <a:buChar char="■"/>
            </a:pPr>
            <a:r>
              <a:rPr lang="zh-TW"/>
              <a:t>Bond/Saving/House</a:t>
            </a:r>
            <a:endParaRPr>
              <a:solidFill>
                <a:srgbClr val="000000"/>
              </a:solidFill>
              <a:latin typeface="Arial"/>
              <a:ea typeface="Arial"/>
              <a:cs typeface="Arial"/>
              <a:sym typeface="Arial"/>
            </a:endParaRPr>
          </a:p>
          <a:p>
            <a:pPr marL="914400" lvl="1" indent="-317500" rtl="0">
              <a:lnSpc>
                <a:spcPct val="100000"/>
              </a:lnSpc>
              <a:spcBef>
                <a:spcPts val="0"/>
              </a:spcBef>
              <a:spcAft>
                <a:spcPts val="0"/>
              </a:spcAft>
              <a:buClr>
                <a:srgbClr val="000000"/>
              </a:buClr>
              <a:buSzPts val="1400"/>
              <a:buFont typeface="Arial"/>
              <a:buChar char="○"/>
            </a:pPr>
            <a:r>
              <a:rPr lang="zh-TW">
                <a:solidFill>
                  <a:srgbClr val="000000"/>
                </a:solidFill>
                <a:latin typeface="Arial"/>
                <a:ea typeface="Arial"/>
                <a:cs typeface="Arial"/>
                <a:sym typeface="Arial"/>
              </a:rPr>
              <a:t>Segment 4 : </a:t>
            </a:r>
            <a:r>
              <a:rPr lang="zh-TW" b="1">
                <a:solidFill>
                  <a:srgbClr val="000000"/>
                </a:solidFill>
                <a:latin typeface="Arial"/>
                <a:ea typeface="Arial"/>
                <a:cs typeface="Arial"/>
                <a:sym typeface="Arial"/>
              </a:rPr>
              <a:t>House</a:t>
            </a:r>
            <a:endParaRPr b="1">
              <a:solidFill>
                <a:srgbClr val="000000"/>
              </a:solidFill>
              <a:latin typeface="Arial"/>
              <a:ea typeface="Arial"/>
              <a:cs typeface="Arial"/>
              <a:sym typeface="Arial"/>
            </a:endParaRPr>
          </a:p>
          <a:p>
            <a:pPr marL="1371600" lvl="2" indent="-317500" rtl="0">
              <a:lnSpc>
                <a:spcPct val="100000"/>
              </a:lnSpc>
              <a:spcBef>
                <a:spcPts val="0"/>
              </a:spcBef>
              <a:spcAft>
                <a:spcPts val="0"/>
              </a:spcAft>
              <a:buClr>
                <a:srgbClr val="000000"/>
              </a:buClr>
              <a:buSzPts val="1400"/>
              <a:buFont typeface="Arial"/>
              <a:buChar char="■"/>
            </a:pPr>
            <a:r>
              <a:rPr lang="zh-TW">
                <a:solidFill>
                  <a:srgbClr val="000000"/>
                </a:solidFill>
                <a:latin typeface="Arial"/>
                <a:ea typeface="Arial"/>
                <a:cs typeface="Arial"/>
                <a:sym typeface="Arial"/>
              </a:rPr>
              <a:t>Deposit,CODs/Margin/Stock/CODs/Deposit</a:t>
            </a:r>
            <a:endParaRPr>
              <a:solidFill>
                <a:srgbClr val="000000"/>
              </a:solidFill>
              <a:latin typeface="Arial"/>
              <a:ea typeface="Arial"/>
              <a:cs typeface="Arial"/>
              <a:sym typeface="Arial"/>
            </a:endParaRPr>
          </a:p>
          <a:p>
            <a:pPr marL="914400" lvl="1" indent="-317500" rtl="0">
              <a:lnSpc>
                <a:spcPct val="100000"/>
              </a:lnSpc>
              <a:spcBef>
                <a:spcPts val="0"/>
              </a:spcBef>
              <a:spcAft>
                <a:spcPts val="0"/>
              </a:spcAft>
              <a:buClr>
                <a:srgbClr val="000000"/>
              </a:buClr>
              <a:buSzPts val="1400"/>
              <a:buFont typeface="Arial"/>
              <a:buChar char="○"/>
            </a:pPr>
            <a:r>
              <a:rPr lang="zh-TW">
                <a:solidFill>
                  <a:srgbClr val="000000"/>
                </a:solidFill>
                <a:latin typeface="Arial"/>
                <a:ea typeface="Arial"/>
                <a:cs typeface="Arial"/>
                <a:sym typeface="Arial"/>
              </a:rPr>
              <a:t>Segment 5 : </a:t>
            </a:r>
            <a:r>
              <a:rPr lang="zh-TW" b="1">
                <a:solidFill>
                  <a:srgbClr val="000000"/>
                </a:solidFill>
                <a:latin typeface="Arial"/>
                <a:ea typeface="Arial"/>
                <a:cs typeface="Arial"/>
                <a:sym typeface="Arial"/>
              </a:rPr>
              <a:t>Saving</a:t>
            </a:r>
            <a:endParaRPr b="1">
              <a:solidFill>
                <a:srgbClr val="000000"/>
              </a:solidFill>
              <a:latin typeface="Arial"/>
              <a:ea typeface="Arial"/>
              <a:cs typeface="Arial"/>
              <a:sym typeface="Arial"/>
            </a:endParaRPr>
          </a:p>
          <a:p>
            <a:pPr marL="1371600" lvl="2" indent="-317500" rtl="0">
              <a:lnSpc>
                <a:spcPct val="100000"/>
              </a:lnSpc>
              <a:spcBef>
                <a:spcPts val="0"/>
              </a:spcBef>
              <a:spcAft>
                <a:spcPts val="0"/>
              </a:spcAft>
              <a:buClr>
                <a:srgbClr val="000000"/>
              </a:buClr>
              <a:buSzPts val="1400"/>
              <a:buFont typeface="Arial"/>
              <a:buChar char="■"/>
            </a:pPr>
            <a:r>
              <a:rPr lang="zh-TW">
                <a:solidFill>
                  <a:srgbClr val="000000"/>
                </a:solidFill>
                <a:latin typeface="Arial"/>
                <a:ea typeface="Arial"/>
                <a:cs typeface="Arial"/>
                <a:sym typeface="Arial"/>
              </a:rPr>
              <a:t>Personal,Deposit/House,Deposit/Deposit/</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Bond/Personal</a:t>
            </a:r>
            <a:endParaRPr>
              <a:solidFill>
                <a:srgbClr val="000000"/>
              </a:solidFill>
              <a:latin typeface="Arial"/>
              <a:ea typeface="Arial"/>
              <a:cs typeface="Arial"/>
              <a:sym typeface="Arial"/>
            </a:endParaRPr>
          </a:p>
          <a:p>
            <a:pPr marL="0" lvl="0" indent="0" rtl="0">
              <a:lnSpc>
                <a:spcPct val="100000"/>
              </a:lnSpc>
              <a:spcBef>
                <a:spcPts val="0"/>
              </a:spcBef>
              <a:spcAft>
                <a:spcPts val="0"/>
              </a:spcAft>
              <a:buNone/>
            </a:pPr>
            <a:endParaRPr sz="1400">
              <a:solidFill>
                <a:srgbClr val="000000"/>
              </a:solidFill>
              <a:latin typeface="Arial"/>
              <a:ea typeface="Arial"/>
              <a:cs typeface="Arial"/>
              <a:sym typeface="Arial"/>
            </a:endParaRPr>
          </a:p>
          <a:p>
            <a:pPr marL="0" lvl="0" indent="0" rtl="0">
              <a:spcBef>
                <a:spcPts val="0"/>
              </a:spcBef>
              <a:spcAft>
                <a:spcPts val="1600"/>
              </a:spcAft>
              <a:buNone/>
            </a:pPr>
            <a:endParaRPr/>
          </a:p>
        </p:txBody>
      </p:sp>
      <p:sp>
        <p:nvSpPr>
          <p:cNvPr id="465" name="Shape 46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42</a:t>
            </a:fld>
            <a:endParaRPr/>
          </a:p>
        </p:txBody>
      </p:sp>
      <p:sp>
        <p:nvSpPr>
          <p:cNvPr id="466" name="Shape 46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2 - Cluster Analysis (Financial Product)</a:t>
            </a:r>
            <a:endParaRPr/>
          </a:p>
          <a:p>
            <a:pPr marL="0" lvl="0" indent="0" rtl="0">
              <a:spcBef>
                <a:spcPts val="0"/>
              </a:spcBef>
              <a:spcAft>
                <a:spcPts val="0"/>
              </a:spcAft>
              <a:buNone/>
            </a:pPr>
            <a:endParaRPr/>
          </a:p>
        </p:txBody>
      </p:sp>
      <p:pic>
        <p:nvPicPr>
          <p:cNvPr id="467" name="Shape 467"/>
          <p:cNvPicPr preferRelativeResize="0"/>
          <p:nvPr/>
        </p:nvPicPr>
        <p:blipFill>
          <a:blip r:embed="rId3">
            <a:alphaModFix/>
          </a:blip>
          <a:stretch>
            <a:fillRect/>
          </a:stretch>
        </p:blipFill>
        <p:spPr>
          <a:xfrm>
            <a:off x="3518125" y="3822528"/>
            <a:ext cx="2660177" cy="1015050"/>
          </a:xfrm>
          <a:prstGeom prst="rect">
            <a:avLst/>
          </a:prstGeom>
          <a:noFill/>
          <a:ln>
            <a:noFill/>
          </a:ln>
        </p:spPr>
      </p:pic>
      <p:pic>
        <p:nvPicPr>
          <p:cNvPr id="468" name="Shape 468"/>
          <p:cNvPicPr preferRelativeResize="0"/>
          <p:nvPr/>
        </p:nvPicPr>
        <p:blipFill>
          <a:blip r:embed="rId4">
            <a:alphaModFix/>
          </a:blip>
          <a:stretch>
            <a:fillRect/>
          </a:stretch>
        </p:blipFill>
        <p:spPr>
          <a:xfrm>
            <a:off x="6220101" y="961175"/>
            <a:ext cx="2561897" cy="38764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a:t>
            </a:r>
            <a:endParaRPr/>
          </a:p>
          <a:p>
            <a:pPr marL="0" lvl="0" indent="0" rtl="0">
              <a:spcBef>
                <a:spcPts val="0"/>
              </a:spcBef>
              <a:spcAft>
                <a:spcPts val="0"/>
              </a:spcAft>
              <a:buNone/>
            </a:pPr>
            <a:endParaRPr/>
          </a:p>
        </p:txBody>
      </p:sp>
      <p:sp>
        <p:nvSpPr>
          <p:cNvPr id="474" name="Shape 47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43</a:t>
            </a:fld>
            <a:endParaRPr/>
          </a:p>
        </p:txBody>
      </p:sp>
      <p:sp>
        <p:nvSpPr>
          <p:cNvPr id="475" name="Shape 47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2 - Cluster Analysis (Marketing)</a:t>
            </a:r>
            <a:endParaRPr/>
          </a:p>
          <a:p>
            <a:pPr marL="0" lvl="0" indent="0" rtl="0">
              <a:spcBef>
                <a:spcPts val="0"/>
              </a:spcBef>
              <a:spcAft>
                <a:spcPts val="0"/>
              </a:spcAft>
              <a:buNone/>
            </a:pPr>
            <a:endParaRPr/>
          </a:p>
        </p:txBody>
      </p:sp>
      <p:sp>
        <p:nvSpPr>
          <p:cNvPr id="476" name="Shape 476"/>
          <p:cNvSpPr txBox="1">
            <a:spLocks noGrp="1"/>
          </p:cNvSpPr>
          <p:nvPr>
            <p:ph type="body" idx="1"/>
          </p:nvPr>
        </p:nvSpPr>
        <p:spPr>
          <a:xfrm>
            <a:off x="311700" y="1229875"/>
            <a:ext cx="34257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Use Average, Centroid, Ward method</a:t>
            </a:r>
            <a:endParaRPr/>
          </a:p>
          <a:p>
            <a:pPr marL="457200" lvl="0" indent="-342900" rtl="0">
              <a:spcBef>
                <a:spcPts val="0"/>
              </a:spcBef>
              <a:spcAft>
                <a:spcPts val="0"/>
              </a:spcAft>
              <a:buSzPts val="1800"/>
              <a:buChar char="●"/>
            </a:pPr>
            <a:r>
              <a:rPr lang="zh-TW"/>
              <a:t>With different standardization and encoding method to find out the suitable (K)</a:t>
            </a:r>
            <a:endParaRPr/>
          </a:p>
          <a:p>
            <a:pPr marL="457200" lvl="0" indent="-342900" rtl="0">
              <a:spcBef>
                <a:spcPts val="0"/>
              </a:spcBef>
              <a:spcAft>
                <a:spcPts val="0"/>
              </a:spcAft>
              <a:buSzPts val="1800"/>
              <a:buChar char="●"/>
            </a:pPr>
            <a:r>
              <a:rPr lang="zh-TW"/>
              <a:t>Comparing CCC,</a:t>
            </a:r>
            <a:br>
              <a:rPr lang="zh-TW"/>
            </a:br>
            <a:r>
              <a:rPr lang="zh-TW"/>
              <a:t>RSQ, Pseudo-F and</a:t>
            </a:r>
            <a:br>
              <a:rPr lang="zh-TW"/>
            </a:br>
            <a:r>
              <a:rPr lang="zh-TW"/>
              <a:t>SSE</a:t>
            </a:r>
            <a:endParaRPr/>
          </a:p>
        </p:txBody>
      </p:sp>
      <p:pic>
        <p:nvPicPr>
          <p:cNvPr id="477" name="Shape 477"/>
          <p:cNvPicPr preferRelativeResize="0"/>
          <p:nvPr/>
        </p:nvPicPr>
        <p:blipFill rotWithShape="1">
          <a:blip r:embed="rId3">
            <a:alphaModFix/>
          </a:blip>
          <a:srcRect b="3846"/>
          <a:stretch/>
        </p:blipFill>
        <p:spPr>
          <a:xfrm>
            <a:off x="4115075" y="1017800"/>
            <a:ext cx="3892086" cy="1701150"/>
          </a:xfrm>
          <a:prstGeom prst="rect">
            <a:avLst/>
          </a:prstGeom>
          <a:noFill/>
          <a:ln>
            <a:noFill/>
          </a:ln>
        </p:spPr>
      </p:pic>
      <p:pic>
        <p:nvPicPr>
          <p:cNvPr id="478" name="Shape 478"/>
          <p:cNvPicPr preferRelativeResize="0"/>
          <p:nvPr/>
        </p:nvPicPr>
        <p:blipFill>
          <a:blip r:embed="rId4">
            <a:alphaModFix/>
          </a:blip>
          <a:stretch>
            <a:fillRect/>
          </a:stretch>
        </p:blipFill>
        <p:spPr>
          <a:xfrm>
            <a:off x="2901350" y="2885475"/>
            <a:ext cx="6041925" cy="17457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Shape 48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a:t>
            </a:r>
            <a:endParaRPr/>
          </a:p>
          <a:p>
            <a:pPr marL="0" lvl="0" indent="0" rtl="0">
              <a:spcBef>
                <a:spcPts val="0"/>
              </a:spcBef>
              <a:spcAft>
                <a:spcPts val="0"/>
              </a:spcAft>
              <a:buNone/>
            </a:pPr>
            <a:endParaRPr/>
          </a:p>
        </p:txBody>
      </p:sp>
      <p:sp>
        <p:nvSpPr>
          <p:cNvPr id="484" name="Shape 48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44</a:t>
            </a:fld>
            <a:endParaRPr/>
          </a:p>
        </p:txBody>
      </p:sp>
      <p:sp>
        <p:nvSpPr>
          <p:cNvPr id="485" name="Shape 485"/>
          <p:cNvSpPr txBox="1">
            <a:spLocks noGrp="1"/>
          </p:cNvSpPr>
          <p:nvPr>
            <p:ph type="body" idx="1"/>
          </p:nvPr>
        </p:nvSpPr>
        <p:spPr>
          <a:xfrm>
            <a:off x="311700" y="1229875"/>
            <a:ext cx="56061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User specificy method with 15 clustering group</a:t>
            </a:r>
            <a:br>
              <a:rPr lang="zh-TW"/>
            </a:br>
            <a:endParaRPr/>
          </a:p>
          <a:p>
            <a:pPr marL="457200" lvl="0" indent="-342900" rtl="0">
              <a:spcBef>
                <a:spcPts val="0"/>
              </a:spcBef>
              <a:spcAft>
                <a:spcPts val="0"/>
              </a:spcAft>
              <a:buSzPts val="1800"/>
              <a:buChar char="●"/>
            </a:pPr>
            <a:r>
              <a:rPr lang="zh-TW"/>
              <a:t>Use Segment Profile Node to find out some interesting result</a:t>
            </a:r>
            <a:endParaRPr/>
          </a:p>
        </p:txBody>
      </p:sp>
      <p:sp>
        <p:nvSpPr>
          <p:cNvPr id="486" name="Shape 48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2 - Cluster Analysis (Marketing)</a:t>
            </a:r>
            <a:endParaRPr/>
          </a:p>
          <a:p>
            <a:pPr marL="0" lvl="0" indent="0" rtl="0">
              <a:spcBef>
                <a:spcPts val="0"/>
              </a:spcBef>
              <a:spcAft>
                <a:spcPts val="0"/>
              </a:spcAft>
              <a:buNone/>
            </a:pPr>
            <a:endParaRPr/>
          </a:p>
        </p:txBody>
      </p:sp>
      <p:pic>
        <p:nvPicPr>
          <p:cNvPr id="487" name="Shape 487"/>
          <p:cNvPicPr preferRelativeResize="0"/>
          <p:nvPr/>
        </p:nvPicPr>
        <p:blipFill>
          <a:blip r:embed="rId3">
            <a:alphaModFix/>
          </a:blip>
          <a:stretch>
            <a:fillRect/>
          </a:stretch>
        </p:blipFill>
        <p:spPr>
          <a:xfrm>
            <a:off x="6092875" y="1691175"/>
            <a:ext cx="2809875" cy="2838450"/>
          </a:xfrm>
          <a:prstGeom prst="rect">
            <a:avLst/>
          </a:prstGeom>
          <a:noFill/>
          <a:ln>
            <a:noFill/>
          </a:ln>
        </p:spPr>
      </p:pic>
      <p:pic>
        <p:nvPicPr>
          <p:cNvPr id="488" name="Shape 488"/>
          <p:cNvPicPr preferRelativeResize="0"/>
          <p:nvPr/>
        </p:nvPicPr>
        <p:blipFill>
          <a:blip r:embed="rId4">
            <a:alphaModFix/>
          </a:blip>
          <a:stretch>
            <a:fillRect/>
          </a:stretch>
        </p:blipFill>
        <p:spPr>
          <a:xfrm>
            <a:off x="6043350" y="1017800"/>
            <a:ext cx="1315925" cy="551825"/>
          </a:xfrm>
          <a:prstGeom prst="rect">
            <a:avLst/>
          </a:prstGeom>
          <a:noFill/>
          <a:ln>
            <a:noFill/>
          </a:ln>
        </p:spPr>
      </p:pic>
      <p:pic>
        <p:nvPicPr>
          <p:cNvPr id="489" name="Shape 489"/>
          <p:cNvPicPr preferRelativeResize="0"/>
          <p:nvPr/>
        </p:nvPicPr>
        <p:blipFill>
          <a:blip r:embed="rId5">
            <a:alphaModFix/>
          </a:blip>
          <a:stretch>
            <a:fillRect/>
          </a:stretch>
        </p:blipFill>
        <p:spPr>
          <a:xfrm>
            <a:off x="4491925" y="2269600"/>
            <a:ext cx="1264022" cy="461475"/>
          </a:xfrm>
          <a:prstGeom prst="rect">
            <a:avLst/>
          </a:prstGeom>
          <a:noFill/>
          <a:ln>
            <a:noFill/>
          </a:ln>
        </p:spPr>
      </p:pic>
      <p:pic>
        <p:nvPicPr>
          <p:cNvPr id="490" name="Shape 490"/>
          <p:cNvPicPr preferRelativeResize="0"/>
          <p:nvPr/>
        </p:nvPicPr>
        <p:blipFill rotWithShape="1">
          <a:blip r:embed="rId6">
            <a:alphaModFix/>
          </a:blip>
          <a:srcRect l="23083" t="7552" r="23531"/>
          <a:stretch/>
        </p:blipFill>
        <p:spPr>
          <a:xfrm>
            <a:off x="1460825" y="2571747"/>
            <a:ext cx="2809876" cy="275137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a:t>
            </a:r>
            <a:endParaRPr/>
          </a:p>
          <a:p>
            <a:pPr marL="0" lvl="0" indent="0" rtl="0">
              <a:spcBef>
                <a:spcPts val="0"/>
              </a:spcBef>
              <a:spcAft>
                <a:spcPts val="0"/>
              </a:spcAft>
              <a:buNone/>
            </a:pPr>
            <a:endParaRPr/>
          </a:p>
        </p:txBody>
      </p:sp>
      <p:sp>
        <p:nvSpPr>
          <p:cNvPr id="496" name="Shape 49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Consider segment 3</a:t>
            </a:r>
            <a:endParaRPr/>
          </a:p>
          <a:p>
            <a:pPr marL="0" lvl="0" indent="0" rtl="0">
              <a:spcBef>
                <a:spcPts val="1600"/>
              </a:spcBef>
              <a:spcAft>
                <a:spcPts val="0"/>
              </a:spcAft>
              <a:buNone/>
            </a:pPr>
            <a:endParaRPr/>
          </a:p>
          <a:p>
            <a:pPr marL="0" lvl="0" indent="0" rtl="0">
              <a:spcBef>
                <a:spcPts val="1600"/>
              </a:spcBef>
              <a:spcAft>
                <a:spcPts val="0"/>
              </a:spcAft>
              <a:buNone/>
            </a:pPr>
            <a:endParaRPr/>
          </a:p>
          <a:p>
            <a:pPr marL="457200" lvl="0" indent="-342900" rtl="0">
              <a:spcBef>
                <a:spcPts val="1600"/>
              </a:spcBef>
              <a:spcAft>
                <a:spcPts val="0"/>
              </a:spcAft>
              <a:buSzPts val="1800"/>
              <a:buChar char="●"/>
            </a:pPr>
            <a:r>
              <a:rPr lang="zh-TW"/>
              <a:t>Mainly single</a:t>
            </a:r>
            <a:endParaRPr/>
          </a:p>
          <a:p>
            <a:pPr marL="457200" lvl="0" indent="-342900" rtl="0">
              <a:spcBef>
                <a:spcPts val="0"/>
              </a:spcBef>
              <a:spcAft>
                <a:spcPts val="0"/>
              </a:spcAft>
              <a:buSzPts val="1800"/>
              <a:buChar char="●"/>
            </a:pPr>
            <a:r>
              <a:rPr lang="zh-TW"/>
              <a:t>Young age</a:t>
            </a:r>
            <a:endParaRPr/>
          </a:p>
          <a:p>
            <a:pPr marL="457200" lvl="0" indent="-342900" rtl="0">
              <a:spcBef>
                <a:spcPts val="0"/>
              </a:spcBef>
              <a:spcAft>
                <a:spcPts val="0"/>
              </a:spcAft>
              <a:buSzPts val="1800"/>
              <a:buChar char="●"/>
            </a:pPr>
            <a:r>
              <a:rPr lang="zh-TW"/>
              <a:t>Low investment amount -&gt; Not rich</a:t>
            </a:r>
            <a:endParaRPr/>
          </a:p>
          <a:p>
            <a:pPr marL="457200" lvl="0" indent="-342900" rtl="0">
              <a:spcBef>
                <a:spcPts val="0"/>
              </a:spcBef>
              <a:spcAft>
                <a:spcPts val="0"/>
              </a:spcAft>
              <a:buSzPts val="1800"/>
              <a:buChar char="●"/>
            </a:pPr>
            <a:r>
              <a:rPr lang="zh-TW"/>
              <a:t>Have personal loan</a:t>
            </a:r>
            <a:endParaRPr/>
          </a:p>
          <a:p>
            <a:pPr marL="457200" lvl="0" indent="-342900" rtl="0">
              <a:spcBef>
                <a:spcPts val="0"/>
              </a:spcBef>
              <a:spcAft>
                <a:spcPts val="0"/>
              </a:spcAft>
              <a:buSzPts val="1800"/>
              <a:buChar char="●"/>
            </a:pPr>
            <a:r>
              <a:rPr lang="zh-TW"/>
              <a:t>Mainly Male</a:t>
            </a:r>
            <a:endParaRPr/>
          </a:p>
          <a:p>
            <a:pPr marL="457200" lvl="0" indent="-342900" rtl="0">
              <a:spcBef>
                <a:spcPts val="0"/>
              </a:spcBef>
              <a:spcAft>
                <a:spcPts val="0"/>
              </a:spcAft>
              <a:buSzPts val="1800"/>
              <a:buChar char="●"/>
            </a:pPr>
            <a:r>
              <a:rPr lang="zh-TW"/>
              <a:t>Rent House</a:t>
            </a:r>
            <a:endParaRPr/>
          </a:p>
        </p:txBody>
      </p:sp>
      <p:sp>
        <p:nvSpPr>
          <p:cNvPr id="497" name="Shape 49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45</a:t>
            </a:fld>
            <a:endParaRPr/>
          </a:p>
        </p:txBody>
      </p:sp>
      <p:sp>
        <p:nvSpPr>
          <p:cNvPr id="498" name="Shape 49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2 - Cluster Analysis (Marketing)</a:t>
            </a:r>
            <a:endParaRPr/>
          </a:p>
          <a:p>
            <a:pPr marL="0" lvl="0" indent="0" rtl="0">
              <a:spcBef>
                <a:spcPts val="0"/>
              </a:spcBef>
              <a:spcAft>
                <a:spcPts val="0"/>
              </a:spcAft>
              <a:buNone/>
            </a:pPr>
            <a:endParaRPr/>
          </a:p>
        </p:txBody>
      </p:sp>
      <p:pic>
        <p:nvPicPr>
          <p:cNvPr id="499" name="Shape 499"/>
          <p:cNvPicPr preferRelativeResize="0"/>
          <p:nvPr/>
        </p:nvPicPr>
        <p:blipFill>
          <a:blip r:embed="rId3">
            <a:alphaModFix/>
          </a:blip>
          <a:stretch>
            <a:fillRect/>
          </a:stretch>
        </p:blipFill>
        <p:spPr>
          <a:xfrm>
            <a:off x="6765745" y="2853875"/>
            <a:ext cx="2066555" cy="1123250"/>
          </a:xfrm>
          <a:prstGeom prst="rect">
            <a:avLst/>
          </a:prstGeom>
          <a:noFill/>
          <a:ln>
            <a:noFill/>
          </a:ln>
        </p:spPr>
      </p:pic>
      <p:pic>
        <p:nvPicPr>
          <p:cNvPr id="500" name="Shape 500"/>
          <p:cNvPicPr preferRelativeResize="0"/>
          <p:nvPr/>
        </p:nvPicPr>
        <p:blipFill>
          <a:blip r:embed="rId4">
            <a:alphaModFix/>
          </a:blip>
          <a:stretch>
            <a:fillRect/>
          </a:stretch>
        </p:blipFill>
        <p:spPr>
          <a:xfrm>
            <a:off x="136907" y="1681875"/>
            <a:ext cx="8695391" cy="11232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a:t>
            </a:r>
            <a:endParaRPr/>
          </a:p>
          <a:p>
            <a:pPr marL="0" lvl="0" indent="0" rtl="0">
              <a:spcBef>
                <a:spcPts val="0"/>
              </a:spcBef>
              <a:spcAft>
                <a:spcPts val="0"/>
              </a:spcAft>
              <a:buNone/>
            </a:pPr>
            <a:endParaRPr/>
          </a:p>
        </p:txBody>
      </p:sp>
      <p:sp>
        <p:nvSpPr>
          <p:cNvPr id="506" name="Shape 506"/>
          <p:cNvSpPr txBox="1">
            <a:spLocks noGrp="1"/>
          </p:cNvSpPr>
          <p:nvPr>
            <p:ph type="body" idx="1"/>
          </p:nvPr>
        </p:nvSpPr>
        <p:spPr>
          <a:xfrm>
            <a:off x="311700" y="1229875"/>
            <a:ext cx="62112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Suggestions for marketing campaign</a:t>
            </a:r>
            <a:endParaRPr/>
          </a:p>
          <a:p>
            <a:pPr marL="914400" lvl="1" indent="-342900" rtl="0">
              <a:spcBef>
                <a:spcPts val="0"/>
              </a:spcBef>
              <a:spcAft>
                <a:spcPts val="0"/>
              </a:spcAft>
              <a:buSzPts val="1800"/>
              <a:buChar char="○"/>
            </a:pPr>
            <a:r>
              <a:rPr lang="zh-TW" sz="1800"/>
              <a:t>Young Single</a:t>
            </a:r>
            <a:endParaRPr sz="1800"/>
          </a:p>
          <a:p>
            <a:pPr marL="914400" lvl="1" indent="-342900" rtl="0">
              <a:spcBef>
                <a:spcPts val="0"/>
              </a:spcBef>
              <a:spcAft>
                <a:spcPts val="0"/>
              </a:spcAft>
              <a:buSzPts val="1800"/>
              <a:buChar char="○"/>
            </a:pPr>
            <a:r>
              <a:rPr lang="zh-TW" sz="1800"/>
              <a:t>Mainly hedonism</a:t>
            </a:r>
            <a:endParaRPr sz="1800"/>
          </a:p>
          <a:p>
            <a:pPr marL="914400" lvl="1" indent="-342900" rtl="0">
              <a:spcBef>
                <a:spcPts val="0"/>
              </a:spcBef>
              <a:spcAft>
                <a:spcPts val="0"/>
              </a:spcAft>
              <a:buSzPts val="1800"/>
              <a:buChar char="○"/>
            </a:pPr>
            <a:r>
              <a:rPr lang="zh-TW" sz="1800"/>
              <a:t>Cooperate with entertainment venue such as karaoke, restaurant, party rooms and cinema for discount if they use the credit card by Banco for consumption</a:t>
            </a:r>
            <a:endParaRPr sz="1800"/>
          </a:p>
          <a:p>
            <a:pPr marL="914400" lvl="1" indent="-342900" rtl="0">
              <a:spcBef>
                <a:spcPts val="0"/>
              </a:spcBef>
              <a:spcAft>
                <a:spcPts val="0"/>
              </a:spcAft>
              <a:buSzPts val="1800"/>
              <a:buChar char="○"/>
            </a:pPr>
            <a:r>
              <a:rPr lang="zh-TW" sz="1800"/>
              <a:t>Cooperate with middle-price brand to provide discount by shopping with Banco’s credit card</a:t>
            </a:r>
            <a:endParaRPr sz="1800"/>
          </a:p>
        </p:txBody>
      </p:sp>
      <p:sp>
        <p:nvSpPr>
          <p:cNvPr id="507" name="Shape 50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46</a:t>
            </a:fld>
            <a:endParaRPr/>
          </a:p>
        </p:txBody>
      </p:sp>
      <p:sp>
        <p:nvSpPr>
          <p:cNvPr id="508" name="Shape 50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2 - Cluster Analysis (Marketing)</a:t>
            </a:r>
            <a:endParaRPr/>
          </a:p>
          <a:p>
            <a:pPr marL="0" lvl="0" indent="0"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Shape 51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a:t>
            </a:r>
            <a:endParaRPr/>
          </a:p>
          <a:p>
            <a:pPr marL="0" lvl="0" indent="0" rtl="0">
              <a:spcBef>
                <a:spcPts val="0"/>
              </a:spcBef>
              <a:spcAft>
                <a:spcPts val="0"/>
              </a:spcAft>
              <a:buNone/>
            </a:pPr>
            <a:endParaRPr/>
          </a:p>
        </p:txBody>
      </p:sp>
      <p:sp>
        <p:nvSpPr>
          <p:cNvPr id="514" name="Shape 51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Consider segment 6</a:t>
            </a:r>
            <a:endParaRPr/>
          </a:p>
          <a:p>
            <a:pPr marL="0" lvl="0" indent="0" rtl="0">
              <a:spcBef>
                <a:spcPts val="1600"/>
              </a:spcBef>
              <a:spcAft>
                <a:spcPts val="0"/>
              </a:spcAft>
              <a:buNone/>
            </a:pPr>
            <a:endParaRPr/>
          </a:p>
          <a:p>
            <a:pPr marL="0" lvl="0" indent="0" rtl="0">
              <a:spcBef>
                <a:spcPts val="1600"/>
              </a:spcBef>
              <a:spcAft>
                <a:spcPts val="0"/>
              </a:spcAft>
              <a:buNone/>
            </a:pPr>
            <a:endParaRPr/>
          </a:p>
          <a:p>
            <a:pPr marL="457200" lvl="0" indent="-342900" rtl="0">
              <a:spcBef>
                <a:spcPts val="1600"/>
              </a:spcBef>
              <a:spcAft>
                <a:spcPts val="0"/>
              </a:spcAft>
              <a:buSzPts val="1800"/>
              <a:buChar char="●"/>
            </a:pPr>
            <a:r>
              <a:rPr lang="zh-TW"/>
              <a:t>Mainly housemaid</a:t>
            </a:r>
            <a:endParaRPr/>
          </a:p>
          <a:p>
            <a:pPr marL="457200" lvl="0" indent="-342900" rtl="0">
              <a:spcBef>
                <a:spcPts val="0"/>
              </a:spcBef>
              <a:spcAft>
                <a:spcPts val="0"/>
              </a:spcAft>
              <a:buSzPts val="1800"/>
              <a:buChar char="●"/>
            </a:pPr>
            <a:r>
              <a:rPr lang="zh-TW"/>
              <a:t>Have time deposit previously and currently</a:t>
            </a:r>
            <a:endParaRPr/>
          </a:p>
          <a:p>
            <a:pPr marL="457200" lvl="0" indent="-342900" rtl="0">
              <a:spcBef>
                <a:spcPts val="0"/>
              </a:spcBef>
              <a:spcAft>
                <a:spcPts val="0"/>
              </a:spcAft>
              <a:buSzPts val="1800"/>
              <a:buChar char="●"/>
            </a:pPr>
            <a:r>
              <a:rPr lang="zh-TW"/>
              <a:t>Female</a:t>
            </a:r>
            <a:endParaRPr/>
          </a:p>
          <a:p>
            <a:pPr marL="457200" lvl="0" indent="-342900" rtl="0">
              <a:spcBef>
                <a:spcPts val="0"/>
              </a:spcBef>
              <a:spcAft>
                <a:spcPts val="0"/>
              </a:spcAft>
              <a:buSzPts val="1800"/>
              <a:buChar char="●"/>
            </a:pPr>
            <a:r>
              <a:rPr lang="zh-TW"/>
              <a:t>Rent house with no housing loan</a:t>
            </a:r>
            <a:endParaRPr/>
          </a:p>
          <a:p>
            <a:pPr marL="457200" lvl="0" indent="-342900" rtl="0">
              <a:spcBef>
                <a:spcPts val="0"/>
              </a:spcBef>
              <a:spcAft>
                <a:spcPts val="0"/>
              </a:spcAft>
              <a:buSzPts val="1800"/>
              <a:buChar char="●"/>
            </a:pPr>
            <a:r>
              <a:rPr lang="zh-TW"/>
              <a:t>Average investment among -&gt; middle class</a:t>
            </a:r>
            <a:endParaRPr/>
          </a:p>
          <a:p>
            <a:pPr marL="0" lvl="0" indent="0" rtl="0">
              <a:spcBef>
                <a:spcPts val="1600"/>
              </a:spcBef>
              <a:spcAft>
                <a:spcPts val="1600"/>
              </a:spcAft>
              <a:buNone/>
            </a:pPr>
            <a:endParaRPr/>
          </a:p>
        </p:txBody>
      </p:sp>
      <p:sp>
        <p:nvSpPr>
          <p:cNvPr id="515" name="Shape 51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47</a:t>
            </a:fld>
            <a:endParaRPr/>
          </a:p>
        </p:txBody>
      </p:sp>
      <p:sp>
        <p:nvSpPr>
          <p:cNvPr id="516" name="Shape 5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2 - Cluster Analysis (Marketing)</a:t>
            </a:r>
            <a:endParaRPr/>
          </a:p>
          <a:p>
            <a:pPr marL="0" lvl="0" indent="0" rtl="0">
              <a:spcBef>
                <a:spcPts val="0"/>
              </a:spcBef>
              <a:spcAft>
                <a:spcPts val="0"/>
              </a:spcAft>
              <a:buNone/>
            </a:pPr>
            <a:endParaRPr/>
          </a:p>
        </p:txBody>
      </p:sp>
      <p:pic>
        <p:nvPicPr>
          <p:cNvPr id="517" name="Shape 517"/>
          <p:cNvPicPr preferRelativeResize="0"/>
          <p:nvPr/>
        </p:nvPicPr>
        <p:blipFill>
          <a:blip r:embed="rId3">
            <a:alphaModFix/>
          </a:blip>
          <a:stretch>
            <a:fillRect/>
          </a:stretch>
        </p:blipFill>
        <p:spPr>
          <a:xfrm>
            <a:off x="347300" y="1657021"/>
            <a:ext cx="8520600" cy="1125466"/>
          </a:xfrm>
          <a:prstGeom prst="rect">
            <a:avLst/>
          </a:prstGeom>
          <a:noFill/>
          <a:ln>
            <a:noFill/>
          </a:ln>
        </p:spPr>
      </p:pic>
      <p:pic>
        <p:nvPicPr>
          <p:cNvPr id="518" name="Shape 518"/>
          <p:cNvPicPr preferRelativeResize="0"/>
          <p:nvPr/>
        </p:nvPicPr>
        <p:blipFill>
          <a:blip r:embed="rId4">
            <a:alphaModFix/>
          </a:blip>
          <a:stretch>
            <a:fillRect/>
          </a:stretch>
        </p:blipFill>
        <p:spPr>
          <a:xfrm>
            <a:off x="7737970" y="2782475"/>
            <a:ext cx="1094329" cy="1125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a:t>
            </a:r>
            <a:endParaRPr/>
          </a:p>
          <a:p>
            <a:pPr marL="0" lvl="0" indent="0" rtl="0">
              <a:spcBef>
                <a:spcPts val="0"/>
              </a:spcBef>
              <a:spcAft>
                <a:spcPts val="0"/>
              </a:spcAft>
              <a:buNone/>
            </a:pPr>
            <a:endParaRPr/>
          </a:p>
        </p:txBody>
      </p:sp>
      <p:sp>
        <p:nvSpPr>
          <p:cNvPr id="524" name="Shape 524"/>
          <p:cNvSpPr txBox="1">
            <a:spLocks noGrp="1"/>
          </p:cNvSpPr>
          <p:nvPr>
            <p:ph type="body" idx="1"/>
          </p:nvPr>
        </p:nvSpPr>
        <p:spPr>
          <a:xfrm>
            <a:off x="311700" y="1229875"/>
            <a:ext cx="65403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Suggestions for marketing campaign</a:t>
            </a:r>
            <a:endParaRPr/>
          </a:p>
          <a:p>
            <a:pPr marL="914400" lvl="1" indent="-342900" rtl="0">
              <a:spcBef>
                <a:spcPts val="0"/>
              </a:spcBef>
              <a:spcAft>
                <a:spcPts val="0"/>
              </a:spcAft>
              <a:buSzPts val="1800"/>
              <a:buChar char="○"/>
            </a:pPr>
            <a:r>
              <a:rPr lang="zh-TW" sz="1800"/>
              <a:t>Middle class housemaid</a:t>
            </a:r>
            <a:endParaRPr sz="1800"/>
          </a:p>
          <a:p>
            <a:pPr marL="914400" lvl="1" indent="-342900" rtl="0">
              <a:spcBef>
                <a:spcPts val="0"/>
              </a:spcBef>
              <a:spcAft>
                <a:spcPts val="0"/>
              </a:spcAft>
              <a:buSzPts val="1800"/>
              <a:buChar char="○"/>
            </a:pPr>
            <a:r>
              <a:rPr lang="zh-TW" sz="1800"/>
              <a:t>Offer discount for some makeup and skin care product </a:t>
            </a:r>
            <a:endParaRPr sz="1800"/>
          </a:p>
          <a:p>
            <a:pPr marL="914400" lvl="1" indent="-342900" rtl="0">
              <a:spcBef>
                <a:spcPts val="0"/>
              </a:spcBef>
              <a:spcAft>
                <a:spcPts val="0"/>
              </a:spcAft>
              <a:buSzPts val="1800"/>
              <a:buChar char="○"/>
            </a:pPr>
            <a:r>
              <a:rPr lang="zh-TW" sz="1800"/>
              <a:t>Discount price for household appliances with using Banco credit card</a:t>
            </a:r>
            <a:endParaRPr sz="1800"/>
          </a:p>
          <a:p>
            <a:pPr marL="914400" lvl="1" indent="-342900" rtl="0">
              <a:spcBef>
                <a:spcPts val="0"/>
              </a:spcBef>
              <a:spcAft>
                <a:spcPts val="0"/>
              </a:spcAft>
              <a:buSzPts val="1800"/>
              <a:buChar char="○"/>
            </a:pPr>
            <a:r>
              <a:rPr lang="zh-TW" sz="1800"/>
              <a:t>Free membership for some beauty salon and massaging parlor</a:t>
            </a:r>
            <a:endParaRPr sz="1800"/>
          </a:p>
          <a:p>
            <a:pPr marL="914400" lvl="1" indent="-342900" rtl="0">
              <a:spcBef>
                <a:spcPts val="0"/>
              </a:spcBef>
              <a:spcAft>
                <a:spcPts val="0"/>
              </a:spcAft>
              <a:buSzPts val="1800"/>
              <a:buChar char="○"/>
            </a:pPr>
            <a:r>
              <a:rPr lang="zh-TW" sz="1800"/>
              <a:t>Discount for housing loan</a:t>
            </a:r>
            <a:endParaRPr sz="1800"/>
          </a:p>
        </p:txBody>
      </p:sp>
      <p:sp>
        <p:nvSpPr>
          <p:cNvPr id="525" name="Shape 52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48</a:t>
            </a:fld>
            <a:endParaRPr/>
          </a:p>
        </p:txBody>
      </p:sp>
      <p:sp>
        <p:nvSpPr>
          <p:cNvPr id="526" name="Shape 5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2 - Cluster Analysis (Marketing)</a:t>
            </a:r>
            <a:endParaRPr/>
          </a:p>
          <a:p>
            <a:pPr marL="0" lvl="0" indent="0"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title"/>
          </p:nvPr>
        </p:nvSpPr>
        <p:spPr>
          <a:xfrm>
            <a:off x="490250" y="526350"/>
            <a:ext cx="5618700" cy="945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zh-TW"/>
              <a:t>Objective 3</a:t>
            </a:r>
            <a:endParaRPr/>
          </a:p>
        </p:txBody>
      </p:sp>
      <p:sp>
        <p:nvSpPr>
          <p:cNvPr id="532" name="Shape 532"/>
          <p:cNvSpPr txBox="1"/>
          <p:nvPr/>
        </p:nvSpPr>
        <p:spPr>
          <a:xfrm>
            <a:off x="490250" y="1813025"/>
            <a:ext cx="7422900" cy="2562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800">
              <a:solidFill>
                <a:schemeClr val="dk2"/>
              </a:solidFill>
              <a:latin typeface="Roboto"/>
              <a:ea typeface="Roboto"/>
              <a:cs typeface="Roboto"/>
              <a:sym typeface="Roboto"/>
            </a:endParaRPr>
          </a:p>
          <a:p>
            <a:pPr marL="0" marR="0" lvl="0" indent="0" rtl="0">
              <a:lnSpc>
                <a:spcPct val="100000"/>
              </a:lnSpc>
              <a:spcBef>
                <a:spcPts val="1600"/>
              </a:spcBef>
              <a:spcAft>
                <a:spcPts val="0"/>
              </a:spcAft>
              <a:buNone/>
            </a:pPr>
            <a:r>
              <a:rPr lang="zh-TW" sz="3000">
                <a:solidFill>
                  <a:schemeClr val="lt1"/>
                </a:solidFill>
                <a:latin typeface="Roboto"/>
                <a:ea typeface="Roboto"/>
                <a:cs typeface="Roboto"/>
                <a:sym typeface="Roboto"/>
              </a:rPr>
              <a:t>To find the best model to predict the interest rate by different variables from clients.</a:t>
            </a:r>
            <a:endParaRPr sz="3000">
              <a:solidFill>
                <a:schemeClr val="lt1"/>
              </a:solidFill>
              <a:latin typeface="Roboto"/>
              <a:ea typeface="Roboto"/>
              <a:cs typeface="Roboto"/>
              <a:sym typeface="Roboto"/>
            </a:endParaRPr>
          </a:p>
        </p:txBody>
      </p:sp>
      <p:sp>
        <p:nvSpPr>
          <p:cNvPr id="533" name="Shape 53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90250" y="526350"/>
            <a:ext cx="4707900" cy="773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TW"/>
              <a:t>Objective 1</a:t>
            </a:r>
            <a:endParaRPr/>
          </a:p>
        </p:txBody>
      </p:sp>
      <p:sp>
        <p:nvSpPr>
          <p:cNvPr id="114" name="Shape 11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5</a:t>
            </a:fld>
            <a:endParaRPr/>
          </a:p>
        </p:txBody>
      </p:sp>
      <p:sp>
        <p:nvSpPr>
          <p:cNvPr id="115" name="Shape 115"/>
          <p:cNvSpPr txBox="1"/>
          <p:nvPr/>
        </p:nvSpPr>
        <p:spPr>
          <a:xfrm>
            <a:off x="588225" y="3036850"/>
            <a:ext cx="7386900" cy="18879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zh-TW" sz="3000">
                <a:solidFill>
                  <a:srgbClr val="FFFFFF"/>
                </a:solidFill>
                <a:latin typeface="Roboto"/>
                <a:ea typeface="Roboto"/>
                <a:cs typeface="Roboto"/>
                <a:sym typeface="Roboto"/>
              </a:rPr>
              <a:t>To estimate customers’ credit score and evaluate the probability of loan default</a:t>
            </a:r>
            <a:endParaRPr sz="3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Shape 5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3 - Background</a:t>
            </a:r>
            <a:endParaRPr/>
          </a:p>
          <a:p>
            <a:pPr marL="0" lvl="0" indent="0" rtl="0">
              <a:spcBef>
                <a:spcPts val="0"/>
              </a:spcBef>
              <a:spcAft>
                <a:spcPts val="0"/>
              </a:spcAft>
              <a:buNone/>
            </a:pPr>
            <a:endParaRPr/>
          </a:p>
        </p:txBody>
      </p:sp>
      <p:sp>
        <p:nvSpPr>
          <p:cNvPr id="539" name="Shape 53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Banco Bank want to set up a model that can predict the interest rate of each client with different characteristic </a:t>
            </a:r>
            <a:endParaRPr/>
          </a:p>
          <a:p>
            <a:pPr marL="457200" lvl="0" indent="-342900" rtl="0">
              <a:spcBef>
                <a:spcPts val="0"/>
              </a:spcBef>
              <a:spcAft>
                <a:spcPts val="0"/>
              </a:spcAft>
              <a:buSzPts val="1800"/>
              <a:buChar char="●"/>
            </a:pPr>
            <a:r>
              <a:rPr lang="zh-TW"/>
              <a:t>Dataset used: Merge</a:t>
            </a:r>
            <a:endParaRPr/>
          </a:p>
          <a:p>
            <a:pPr marL="457200" lvl="0" indent="-342900" rtl="0">
              <a:spcBef>
                <a:spcPts val="0"/>
              </a:spcBef>
              <a:spcAft>
                <a:spcPts val="0"/>
              </a:spcAft>
              <a:buSzPts val="1800"/>
              <a:buChar char="●"/>
            </a:pPr>
            <a:r>
              <a:rPr lang="zh-TW"/>
              <a:t>The dataset contain 1000 observations</a:t>
            </a:r>
            <a:endParaRPr/>
          </a:p>
          <a:p>
            <a:pPr marL="457200" lvl="0" indent="-342900" rtl="0">
              <a:spcBef>
                <a:spcPts val="0"/>
              </a:spcBef>
              <a:spcAft>
                <a:spcPts val="0"/>
              </a:spcAft>
              <a:buSzPts val="1800"/>
              <a:buChar char="●"/>
            </a:pPr>
            <a:r>
              <a:rPr lang="zh-TW"/>
              <a:t>It will be divided into 500 training data and 500 validation data in the part of Data Partition</a:t>
            </a:r>
            <a:endParaRPr/>
          </a:p>
          <a:p>
            <a:pPr marL="0" lvl="0" indent="0" rtl="0">
              <a:spcBef>
                <a:spcPts val="1600"/>
              </a:spcBef>
              <a:spcAft>
                <a:spcPts val="1600"/>
              </a:spcAft>
              <a:buNone/>
            </a:pPr>
            <a:endParaRPr/>
          </a:p>
        </p:txBody>
      </p:sp>
      <p:sp>
        <p:nvSpPr>
          <p:cNvPr id="540" name="Shape 54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50</a:t>
            </a:fld>
            <a:endParaRPr/>
          </a:p>
        </p:txBody>
      </p:sp>
      <p:pic>
        <p:nvPicPr>
          <p:cNvPr id="541" name="Shape 541"/>
          <p:cNvPicPr preferRelativeResize="0"/>
          <p:nvPr/>
        </p:nvPicPr>
        <p:blipFill>
          <a:blip r:embed="rId3">
            <a:alphaModFix/>
          </a:blip>
          <a:stretch>
            <a:fillRect/>
          </a:stretch>
        </p:blipFill>
        <p:spPr>
          <a:xfrm>
            <a:off x="3039688" y="3144363"/>
            <a:ext cx="2867025" cy="1590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Shape 54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Objective3 - model</a:t>
            </a:r>
            <a:endParaRPr/>
          </a:p>
        </p:txBody>
      </p:sp>
      <p:sp>
        <p:nvSpPr>
          <p:cNvPr id="547" name="Shape 54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548" name="Shape 54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51</a:t>
            </a:fld>
            <a:endParaRPr/>
          </a:p>
        </p:txBody>
      </p:sp>
      <p:pic>
        <p:nvPicPr>
          <p:cNvPr id="549" name="Shape 549"/>
          <p:cNvPicPr preferRelativeResize="0"/>
          <p:nvPr/>
        </p:nvPicPr>
        <p:blipFill>
          <a:blip r:embed="rId3">
            <a:alphaModFix/>
          </a:blip>
          <a:stretch>
            <a:fillRect/>
          </a:stretch>
        </p:blipFill>
        <p:spPr>
          <a:xfrm>
            <a:off x="248700" y="1229880"/>
            <a:ext cx="8646601" cy="280972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3 - Transformation</a:t>
            </a:r>
            <a:endParaRPr/>
          </a:p>
        </p:txBody>
      </p:sp>
      <p:sp>
        <p:nvSpPr>
          <p:cNvPr id="555" name="Shape 55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After exploring the data in the dataset, we find that Average_credit_balance contains negative values, duration and credit_amount are not normally distributed.</a:t>
            </a:r>
            <a:endParaRPr/>
          </a:p>
          <a:p>
            <a:pPr marL="457200" lvl="0" indent="-342900" rtl="0">
              <a:spcBef>
                <a:spcPts val="0"/>
              </a:spcBef>
              <a:spcAft>
                <a:spcPts val="0"/>
              </a:spcAft>
              <a:buSzPts val="1800"/>
              <a:buChar char="●"/>
            </a:pPr>
            <a:r>
              <a:rPr lang="zh-TW"/>
              <a:t>So we use the standardize method to handle average_credit _balance, and log method to handle the duration and credit_amount.</a:t>
            </a:r>
            <a:endParaRPr/>
          </a:p>
        </p:txBody>
      </p:sp>
      <p:sp>
        <p:nvSpPr>
          <p:cNvPr id="556" name="Shape 55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52</a:t>
            </a:fld>
            <a:endParaRPr/>
          </a:p>
        </p:txBody>
      </p:sp>
      <p:pic>
        <p:nvPicPr>
          <p:cNvPr id="557" name="Shape 557"/>
          <p:cNvPicPr preferRelativeResize="0"/>
          <p:nvPr/>
        </p:nvPicPr>
        <p:blipFill rotWithShape="1">
          <a:blip r:embed="rId3">
            <a:alphaModFix/>
          </a:blip>
          <a:srcRect l="695" b="66884"/>
          <a:stretch/>
        </p:blipFill>
        <p:spPr>
          <a:xfrm>
            <a:off x="976225" y="3409162"/>
            <a:ext cx="3528749" cy="1201301"/>
          </a:xfrm>
          <a:prstGeom prst="rect">
            <a:avLst/>
          </a:prstGeom>
          <a:noFill/>
          <a:ln>
            <a:noFill/>
          </a:ln>
        </p:spPr>
      </p:pic>
      <p:pic>
        <p:nvPicPr>
          <p:cNvPr id="558" name="Shape 558"/>
          <p:cNvPicPr preferRelativeResize="0"/>
          <p:nvPr/>
        </p:nvPicPr>
        <p:blipFill rotWithShape="1">
          <a:blip r:embed="rId3">
            <a:alphaModFix/>
          </a:blip>
          <a:srcRect t="33239"/>
          <a:stretch/>
        </p:blipFill>
        <p:spPr>
          <a:xfrm>
            <a:off x="5047775" y="2876125"/>
            <a:ext cx="3326799" cy="22673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3 - linear regression</a:t>
            </a:r>
            <a:endParaRPr/>
          </a:p>
        </p:txBody>
      </p:sp>
      <p:sp>
        <p:nvSpPr>
          <p:cNvPr id="564" name="Shape 56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After the transformation, we use a stepwise linear regression to predict the interest rate</a:t>
            </a:r>
            <a:endParaRPr/>
          </a:p>
          <a:p>
            <a:pPr marL="457200" lvl="0" indent="-342900" rtl="0">
              <a:spcBef>
                <a:spcPts val="0"/>
              </a:spcBef>
              <a:spcAft>
                <a:spcPts val="0"/>
              </a:spcAft>
              <a:buSzPts val="1800"/>
              <a:buChar char="●"/>
            </a:pPr>
            <a:r>
              <a:rPr lang="zh-TW"/>
              <a:t>Top: train </a:t>
            </a:r>
            <a:endParaRPr/>
          </a:p>
          <a:p>
            <a:pPr marL="457200" lvl="0" indent="-342900" rtl="0">
              <a:spcBef>
                <a:spcPts val="0"/>
              </a:spcBef>
              <a:spcAft>
                <a:spcPts val="0"/>
              </a:spcAft>
              <a:buSzPts val="1800"/>
              <a:buChar char="●"/>
            </a:pPr>
            <a:r>
              <a:rPr lang="zh-TW"/>
              <a:t>Bottom: validate</a:t>
            </a:r>
            <a:endParaRPr/>
          </a:p>
        </p:txBody>
      </p:sp>
      <p:sp>
        <p:nvSpPr>
          <p:cNvPr id="565" name="Shape 56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53</a:t>
            </a:fld>
            <a:endParaRPr/>
          </a:p>
        </p:txBody>
      </p:sp>
      <p:pic>
        <p:nvPicPr>
          <p:cNvPr id="566" name="Shape 566"/>
          <p:cNvPicPr preferRelativeResize="0"/>
          <p:nvPr/>
        </p:nvPicPr>
        <p:blipFill>
          <a:blip r:embed="rId3">
            <a:alphaModFix/>
          </a:blip>
          <a:stretch>
            <a:fillRect/>
          </a:stretch>
        </p:blipFill>
        <p:spPr>
          <a:xfrm>
            <a:off x="4881450" y="1864150"/>
            <a:ext cx="4262550" cy="32793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3 - linear regression</a:t>
            </a:r>
            <a:endParaRPr/>
          </a:p>
          <a:p>
            <a:pPr marL="0" lvl="0" indent="0" rtl="0">
              <a:spcBef>
                <a:spcPts val="0"/>
              </a:spcBef>
              <a:spcAft>
                <a:spcPts val="0"/>
              </a:spcAft>
              <a:buNone/>
            </a:pPr>
            <a:endParaRPr/>
          </a:p>
        </p:txBody>
      </p:sp>
      <p:sp>
        <p:nvSpPr>
          <p:cNvPr id="572" name="Shape 572"/>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
        <p:nvSpPr>
          <p:cNvPr id="573" name="Shape 57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54</a:t>
            </a:fld>
            <a:endParaRPr/>
          </a:p>
        </p:txBody>
      </p:sp>
      <p:pic>
        <p:nvPicPr>
          <p:cNvPr id="574" name="Shape 574"/>
          <p:cNvPicPr preferRelativeResize="0"/>
          <p:nvPr/>
        </p:nvPicPr>
        <p:blipFill rotWithShape="1">
          <a:blip r:embed="rId3">
            <a:alphaModFix/>
          </a:blip>
          <a:srcRect r="57697" b="85955"/>
          <a:stretch/>
        </p:blipFill>
        <p:spPr>
          <a:xfrm>
            <a:off x="311700" y="1229875"/>
            <a:ext cx="4478551" cy="1341875"/>
          </a:xfrm>
          <a:prstGeom prst="rect">
            <a:avLst/>
          </a:prstGeom>
          <a:noFill/>
          <a:ln>
            <a:noFill/>
          </a:ln>
        </p:spPr>
      </p:pic>
      <p:pic>
        <p:nvPicPr>
          <p:cNvPr id="575" name="Shape 575"/>
          <p:cNvPicPr preferRelativeResize="0"/>
          <p:nvPr/>
        </p:nvPicPr>
        <p:blipFill rotWithShape="1">
          <a:blip r:embed="rId3">
            <a:alphaModFix/>
          </a:blip>
          <a:srcRect l="-967" t="15884" r="35565" b="56351"/>
          <a:stretch/>
        </p:blipFill>
        <p:spPr>
          <a:xfrm>
            <a:off x="311700" y="2481450"/>
            <a:ext cx="5994950" cy="22967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Shape 58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3 - linear regression</a:t>
            </a:r>
            <a:endParaRPr/>
          </a:p>
          <a:p>
            <a:pPr marL="0" lvl="0" indent="0" rtl="0">
              <a:spcBef>
                <a:spcPts val="0"/>
              </a:spcBef>
              <a:spcAft>
                <a:spcPts val="0"/>
              </a:spcAft>
              <a:buNone/>
            </a:pPr>
            <a:endParaRPr/>
          </a:p>
        </p:txBody>
      </p:sp>
      <p:sp>
        <p:nvSpPr>
          <p:cNvPr id="581" name="Shape 58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
        <p:nvSpPr>
          <p:cNvPr id="582" name="Shape 58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55</a:t>
            </a:fld>
            <a:endParaRPr/>
          </a:p>
        </p:txBody>
      </p:sp>
      <p:pic>
        <p:nvPicPr>
          <p:cNvPr id="583" name="Shape 583"/>
          <p:cNvPicPr preferRelativeResize="0"/>
          <p:nvPr/>
        </p:nvPicPr>
        <p:blipFill rotWithShape="1">
          <a:blip r:embed="rId3">
            <a:alphaModFix/>
          </a:blip>
          <a:srcRect t="46706"/>
          <a:stretch/>
        </p:blipFill>
        <p:spPr>
          <a:xfrm>
            <a:off x="205725" y="1229875"/>
            <a:ext cx="7351751" cy="35359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3 - neural network</a:t>
            </a:r>
            <a:endParaRPr/>
          </a:p>
          <a:p>
            <a:pPr marL="0" lvl="0" indent="0" rtl="0">
              <a:spcBef>
                <a:spcPts val="0"/>
              </a:spcBef>
              <a:spcAft>
                <a:spcPts val="0"/>
              </a:spcAft>
              <a:buNone/>
            </a:pPr>
            <a:endParaRPr/>
          </a:p>
        </p:txBody>
      </p:sp>
      <p:sp>
        <p:nvSpPr>
          <p:cNvPr id="589" name="Shape 58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Before the process of transformation, we use the neural network to predict the interest rate</a:t>
            </a:r>
            <a:endParaRPr/>
          </a:p>
          <a:p>
            <a:pPr marL="457200" lvl="0" indent="-342900" rtl="0">
              <a:spcBef>
                <a:spcPts val="0"/>
              </a:spcBef>
              <a:spcAft>
                <a:spcPts val="0"/>
              </a:spcAft>
              <a:buSzPts val="1800"/>
              <a:buChar char="●"/>
            </a:pPr>
            <a:r>
              <a:rPr lang="zh-TW"/>
              <a:t>Top: train</a:t>
            </a:r>
            <a:endParaRPr/>
          </a:p>
          <a:p>
            <a:pPr marL="457200" lvl="0" indent="-342900" rtl="0">
              <a:spcBef>
                <a:spcPts val="0"/>
              </a:spcBef>
              <a:spcAft>
                <a:spcPts val="0"/>
              </a:spcAft>
              <a:buSzPts val="1800"/>
              <a:buChar char="●"/>
            </a:pPr>
            <a:r>
              <a:rPr lang="zh-TW"/>
              <a:t>Bottom: Validate</a:t>
            </a:r>
            <a:endParaRPr/>
          </a:p>
        </p:txBody>
      </p:sp>
      <p:sp>
        <p:nvSpPr>
          <p:cNvPr id="590" name="Shape 59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56</a:t>
            </a:fld>
            <a:endParaRPr/>
          </a:p>
        </p:txBody>
      </p:sp>
      <p:pic>
        <p:nvPicPr>
          <p:cNvPr id="591" name="Shape 591"/>
          <p:cNvPicPr preferRelativeResize="0"/>
          <p:nvPr/>
        </p:nvPicPr>
        <p:blipFill>
          <a:blip r:embed="rId3">
            <a:alphaModFix/>
          </a:blip>
          <a:stretch>
            <a:fillRect/>
          </a:stretch>
        </p:blipFill>
        <p:spPr>
          <a:xfrm>
            <a:off x="4892050" y="1719575"/>
            <a:ext cx="4251951" cy="34239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3 - neural network</a:t>
            </a:r>
            <a:endParaRPr/>
          </a:p>
        </p:txBody>
      </p:sp>
      <p:sp>
        <p:nvSpPr>
          <p:cNvPr id="597" name="Shape 59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By observing the iteration plot, we know that we  cannot have a better result by adding iteration times.</a:t>
            </a:r>
            <a:endParaRPr/>
          </a:p>
          <a:p>
            <a:pPr marL="457200" lvl="0" indent="-342900" rtl="0">
              <a:spcBef>
                <a:spcPts val="0"/>
              </a:spcBef>
              <a:spcAft>
                <a:spcPts val="0"/>
              </a:spcAft>
              <a:buSzPts val="1800"/>
              <a:buChar char="●"/>
            </a:pPr>
            <a:r>
              <a:rPr lang="zh-TW"/>
              <a:t>As the iteration times increases, the gap between the validate data and the train data become larger, suggesting that a huge number of weights in the fitted neural network model</a:t>
            </a:r>
            <a:endParaRPr/>
          </a:p>
          <a:p>
            <a:pPr marL="0" lvl="0" indent="0" rtl="0">
              <a:spcBef>
                <a:spcPts val="1600"/>
              </a:spcBef>
              <a:spcAft>
                <a:spcPts val="1600"/>
              </a:spcAft>
              <a:buNone/>
            </a:pPr>
            <a:endParaRPr/>
          </a:p>
        </p:txBody>
      </p:sp>
      <p:sp>
        <p:nvSpPr>
          <p:cNvPr id="598" name="Shape 59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57</a:t>
            </a:fld>
            <a:endParaRPr/>
          </a:p>
        </p:txBody>
      </p:sp>
      <p:pic>
        <p:nvPicPr>
          <p:cNvPr id="599" name="Shape 599"/>
          <p:cNvPicPr preferRelativeResize="0"/>
          <p:nvPr/>
        </p:nvPicPr>
        <p:blipFill>
          <a:blip r:embed="rId3">
            <a:alphaModFix/>
          </a:blip>
          <a:stretch>
            <a:fillRect/>
          </a:stretch>
        </p:blipFill>
        <p:spPr>
          <a:xfrm>
            <a:off x="4296325" y="2657900"/>
            <a:ext cx="4847676" cy="2485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Shape 60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3 - AutoNeural</a:t>
            </a:r>
            <a:endParaRPr/>
          </a:p>
        </p:txBody>
      </p:sp>
      <p:sp>
        <p:nvSpPr>
          <p:cNvPr id="605" name="Shape 60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The result of neural network is not satisfying, so we used AutoNeural with 2 hidden units to have a try.</a:t>
            </a:r>
            <a:endParaRPr/>
          </a:p>
          <a:p>
            <a:pPr marL="457200" lvl="0" indent="-342900" rtl="0">
              <a:spcBef>
                <a:spcPts val="0"/>
              </a:spcBef>
              <a:spcAft>
                <a:spcPts val="0"/>
              </a:spcAft>
              <a:buSzPts val="1800"/>
              <a:buChar char="●"/>
            </a:pPr>
            <a:r>
              <a:rPr lang="zh-TW"/>
              <a:t>Top: train</a:t>
            </a:r>
            <a:endParaRPr/>
          </a:p>
          <a:p>
            <a:pPr marL="457200" lvl="0" indent="-342900" rtl="0">
              <a:spcBef>
                <a:spcPts val="0"/>
              </a:spcBef>
              <a:spcAft>
                <a:spcPts val="0"/>
              </a:spcAft>
              <a:buSzPts val="1800"/>
              <a:buChar char="●"/>
            </a:pPr>
            <a:r>
              <a:rPr lang="zh-TW"/>
              <a:t>Bottom: validate </a:t>
            </a:r>
            <a:endParaRPr/>
          </a:p>
        </p:txBody>
      </p:sp>
      <p:sp>
        <p:nvSpPr>
          <p:cNvPr id="606" name="Shape 60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58</a:t>
            </a:fld>
            <a:endParaRPr/>
          </a:p>
        </p:txBody>
      </p:sp>
      <p:pic>
        <p:nvPicPr>
          <p:cNvPr id="607" name="Shape 607"/>
          <p:cNvPicPr preferRelativeResize="0"/>
          <p:nvPr/>
        </p:nvPicPr>
        <p:blipFill>
          <a:blip r:embed="rId3">
            <a:alphaModFix/>
          </a:blip>
          <a:stretch>
            <a:fillRect/>
          </a:stretch>
        </p:blipFill>
        <p:spPr>
          <a:xfrm>
            <a:off x="4901450" y="1977075"/>
            <a:ext cx="4242551" cy="31664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3 - AutoNeural</a:t>
            </a:r>
            <a:endParaRPr/>
          </a:p>
        </p:txBody>
      </p:sp>
      <p:sp>
        <p:nvSpPr>
          <p:cNvPr id="613" name="Shape 61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The iteration plot suggest that we can have a smaller Average Squared Error (ASE) by adding one hidden unit. But the ASE of 2 hidden units are very close to the ASE of 3 hidden units, so we do not add 1 hidden unit here.</a:t>
            </a:r>
            <a:endParaRPr/>
          </a:p>
        </p:txBody>
      </p:sp>
      <p:sp>
        <p:nvSpPr>
          <p:cNvPr id="614" name="Shape 61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59</a:t>
            </a:fld>
            <a:endParaRPr/>
          </a:p>
        </p:txBody>
      </p:sp>
      <p:pic>
        <p:nvPicPr>
          <p:cNvPr id="615" name="Shape 615"/>
          <p:cNvPicPr preferRelativeResize="0"/>
          <p:nvPr/>
        </p:nvPicPr>
        <p:blipFill>
          <a:blip r:embed="rId3">
            <a:alphaModFix/>
          </a:blip>
          <a:stretch>
            <a:fillRect/>
          </a:stretch>
        </p:blipFill>
        <p:spPr>
          <a:xfrm>
            <a:off x="3389002" y="2226825"/>
            <a:ext cx="5755000" cy="2916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solidFill>
                  <a:srgbClr val="434343"/>
                </a:solidFill>
              </a:rPr>
              <a:t>Objective 1 - issue</a:t>
            </a:r>
            <a:endParaRPr>
              <a:solidFill>
                <a:srgbClr val="434343"/>
              </a:solidFill>
            </a:endParaRPr>
          </a:p>
        </p:txBody>
      </p:sp>
      <p:sp>
        <p:nvSpPr>
          <p:cNvPr id="121" name="Shape 121"/>
          <p:cNvSpPr txBox="1">
            <a:spLocks noGrp="1"/>
          </p:cNvSpPr>
          <p:nvPr>
            <p:ph type="body" idx="1"/>
          </p:nvPr>
        </p:nvSpPr>
        <p:spPr>
          <a:xfrm>
            <a:off x="311700" y="1165000"/>
            <a:ext cx="8520600" cy="3339000"/>
          </a:xfrm>
          <a:prstGeom prst="rect">
            <a:avLst/>
          </a:prstGeom>
        </p:spPr>
        <p:txBody>
          <a:bodyPr spcFirstLastPara="1" wrap="square" lIns="91425" tIns="91425" rIns="91425" bIns="91425" anchor="t" anchorCtr="0">
            <a:noAutofit/>
          </a:bodyPr>
          <a:lstStyle/>
          <a:p>
            <a:pPr marL="457200" lvl="0" indent="-342900" algn="just" rtl="0">
              <a:lnSpc>
                <a:spcPct val="150000"/>
              </a:lnSpc>
              <a:spcBef>
                <a:spcPts val="0"/>
              </a:spcBef>
              <a:spcAft>
                <a:spcPts val="0"/>
              </a:spcAft>
              <a:buClr>
                <a:srgbClr val="000000"/>
              </a:buClr>
              <a:buSzPts val="1800"/>
              <a:buChar char="●"/>
            </a:pPr>
            <a:r>
              <a:rPr lang="zh-TW">
                <a:solidFill>
                  <a:srgbClr val="000000"/>
                </a:solidFill>
              </a:rPr>
              <a:t>Whether the customers can </a:t>
            </a:r>
            <a:r>
              <a:rPr lang="zh-TW" b="1">
                <a:solidFill>
                  <a:srgbClr val="000000"/>
                </a:solidFill>
              </a:rPr>
              <a:t>pay back their loan on time </a:t>
            </a:r>
            <a:r>
              <a:rPr lang="zh-TW">
                <a:solidFill>
                  <a:srgbClr val="000000"/>
                </a:solidFill>
              </a:rPr>
              <a:t>is significant to bank.</a:t>
            </a:r>
            <a:endParaRPr>
              <a:solidFill>
                <a:srgbClr val="000000"/>
              </a:solidFill>
            </a:endParaRPr>
          </a:p>
          <a:p>
            <a:pPr marL="457200" lvl="0" indent="-342900" algn="just" rtl="0">
              <a:lnSpc>
                <a:spcPct val="150000"/>
              </a:lnSpc>
              <a:spcBef>
                <a:spcPts val="0"/>
              </a:spcBef>
              <a:spcAft>
                <a:spcPts val="0"/>
              </a:spcAft>
              <a:buClr>
                <a:srgbClr val="000000"/>
              </a:buClr>
              <a:buSzPts val="1800"/>
              <a:buChar char="●"/>
            </a:pPr>
            <a:r>
              <a:rPr lang="zh-TW" b="1">
                <a:solidFill>
                  <a:srgbClr val="000000"/>
                </a:solidFill>
              </a:rPr>
              <a:t>Default on loan </a:t>
            </a:r>
            <a:r>
              <a:rPr lang="zh-TW">
                <a:solidFill>
                  <a:srgbClr val="000000"/>
                </a:solidFill>
              </a:rPr>
              <a:t>→  the bank may charge them</a:t>
            </a:r>
            <a:r>
              <a:rPr lang="zh-TW" b="1">
                <a:solidFill>
                  <a:srgbClr val="000000"/>
                </a:solidFill>
              </a:rPr>
              <a:t> high interests</a:t>
            </a:r>
            <a:r>
              <a:rPr lang="zh-TW">
                <a:solidFill>
                  <a:srgbClr val="000000"/>
                </a:solidFill>
              </a:rPr>
              <a:t> and it is the </a:t>
            </a:r>
            <a:r>
              <a:rPr lang="zh-TW" b="1">
                <a:solidFill>
                  <a:srgbClr val="000000"/>
                </a:solidFill>
              </a:rPr>
              <a:t>business income for bank</a:t>
            </a:r>
            <a:r>
              <a:rPr lang="zh-TW">
                <a:solidFill>
                  <a:srgbClr val="000000"/>
                </a:solidFill>
              </a:rPr>
              <a:t>.</a:t>
            </a:r>
            <a:endParaRPr>
              <a:solidFill>
                <a:srgbClr val="000000"/>
              </a:solidFill>
            </a:endParaRPr>
          </a:p>
          <a:p>
            <a:pPr marL="457200" lvl="0" indent="-342900" algn="just" rtl="0">
              <a:lnSpc>
                <a:spcPct val="150000"/>
              </a:lnSpc>
              <a:spcBef>
                <a:spcPts val="0"/>
              </a:spcBef>
              <a:spcAft>
                <a:spcPts val="0"/>
              </a:spcAft>
              <a:buClr>
                <a:srgbClr val="000000"/>
              </a:buClr>
              <a:buSzPts val="1800"/>
              <a:buChar char="●"/>
            </a:pPr>
            <a:r>
              <a:rPr lang="zh-TW">
                <a:solidFill>
                  <a:srgbClr val="000000"/>
                </a:solidFill>
              </a:rPr>
              <a:t>the bank may take the risk that it will </a:t>
            </a:r>
            <a:r>
              <a:rPr lang="zh-TW" b="1">
                <a:solidFill>
                  <a:srgbClr val="000000"/>
                </a:solidFill>
              </a:rPr>
              <a:t>lose money</a:t>
            </a:r>
            <a:endParaRPr b="1">
              <a:solidFill>
                <a:srgbClr val="000000"/>
              </a:solidFill>
            </a:endParaRPr>
          </a:p>
          <a:p>
            <a:pPr marL="457200" lvl="0" indent="-342900" algn="just" rtl="0">
              <a:lnSpc>
                <a:spcPct val="150000"/>
              </a:lnSpc>
              <a:spcBef>
                <a:spcPts val="0"/>
              </a:spcBef>
              <a:spcAft>
                <a:spcPts val="0"/>
              </a:spcAft>
              <a:buClr>
                <a:srgbClr val="000000"/>
              </a:buClr>
              <a:buSzPts val="1800"/>
              <a:buChar char="●"/>
            </a:pPr>
            <a:r>
              <a:rPr lang="zh-TW">
                <a:solidFill>
                  <a:srgbClr val="000000"/>
                </a:solidFill>
              </a:rPr>
              <a:t>customers cannot pay back the large amount of loan </a:t>
            </a:r>
            <a:endParaRPr>
              <a:solidFill>
                <a:srgbClr val="000000"/>
              </a:solidFill>
            </a:endParaRPr>
          </a:p>
          <a:p>
            <a:pPr marL="457200" lvl="0" indent="-342900" rtl="0">
              <a:lnSpc>
                <a:spcPct val="150000"/>
              </a:lnSpc>
              <a:spcBef>
                <a:spcPts val="0"/>
              </a:spcBef>
              <a:spcAft>
                <a:spcPts val="0"/>
              </a:spcAft>
              <a:buClr>
                <a:srgbClr val="000000"/>
              </a:buClr>
              <a:buSzPts val="1800"/>
              <a:buChar char="●"/>
            </a:pPr>
            <a:r>
              <a:rPr lang="zh-TW">
                <a:solidFill>
                  <a:srgbClr val="000000"/>
                </a:solidFill>
              </a:rPr>
              <a:t>To minimize the risk → estimate </a:t>
            </a:r>
            <a:r>
              <a:rPr lang="zh-TW" b="1">
                <a:solidFill>
                  <a:srgbClr val="000000"/>
                </a:solidFill>
              </a:rPr>
              <a:t>customers’ credit score</a:t>
            </a:r>
            <a:r>
              <a:rPr lang="zh-TW">
                <a:solidFill>
                  <a:srgbClr val="000000"/>
                </a:solidFill>
              </a:rPr>
              <a:t> and </a:t>
            </a:r>
            <a:r>
              <a:rPr lang="zh-TW" b="1">
                <a:solidFill>
                  <a:srgbClr val="000000"/>
                </a:solidFill>
              </a:rPr>
              <a:t>evaluate the probability of loan default</a:t>
            </a:r>
            <a:endParaRPr b="1">
              <a:solidFill>
                <a:srgbClr val="000000"/>
              </a:solidFill>
            </a:endParaRPr>
          </a:p>
          <a:p>
            <a:pPr marL="0" lvl="0" indent="0">
              <a:spcBef>
                <a:spcPts val="1600"/>
              </a:spcBef>
              <a:spcAft>
                <a:spcPts val="1600"/>
              </a:spcAft>
              <a:buNone/>
            </a:pPr>
            <a:endParaRPr b="1"/>
          </a:p>
        </p:txBody>
      </p:sp>
      <p:sp>
        <p:nvSpPr>
          <p:cNvPr id="122" name="Shape 12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Shape 6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3 - Ensemble</a:t>
            </a:r>
            <a:endParaRPr/>
          </a:p>
          <a:p>
            <a:pPr marL="0" lvl="0" indent="0" rtl="0">
              <a:spcBef>
                <a:spcPts val="0"/>
              </a:spcBef>
              <a:spcAft>
                <a:spcPts val="0"/>
              </a:spcAft>
              <a:buNone/>
            </a:pPr>
            <a:endParaRPr/>
          </a:p>
        </p:txBody>
      </p:sp>
      <p:sp>
        <p:nvSpPr>
          <p:cNvPr id="621" name="Shape 62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After constructing 3 models, we try to ensemble them together for a better model.</a:t>
            </a:r>
            <a:endParaRPr/>
          </a:p>
          <a:p>
            <a:pPr marL="457200" lvl="0" indent="-342900" rtl="0">
              <a:spcBef>
                <a:spcPts val="0"/>
              </a:spcBef>
              <a:spcAft>
                <a:spcPts val="0"/>
              </a:spcAft>
              <a:buSzPts val="1800"/>
              <a:buChar char="●"/>
            </a:pPr>
            <a:r>
              <a:rPr lang="zh-TW"/>
              <a:t>Top: train</a:t>
            </a:r>
            <a:endParaRPr/>
          </a:p>
          <a:p>
            <a:pPr marL="457200" lvl="0" indent="-342900" rtl="0">
              <a:spcBef>
                <a:spcPts val="0"/>
              </a:spcBef>
              <a:spcAft>
                <a:spcPts val="0"/>
              </a:spcAft>
              <a:buSzPts val="1800"/>
              <a:buChar char="●"/>
            </a:pPr>
            <a:r>
              <a:rPr lang="zh-TW"/>
              <a:t>Bottom: validate</a:t>
            </a:r>
            <a:endParaRPr/>
          </a:p>
        </p:txBody>
      </p:sp>
      <p:sp>
        <p:nvSpPr>
          <p:cNvPr id="622" name="Shape 62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60</a:t>
            </a:fld>
            <a:endParaRPr/>
          </a:p>
        </p:txBody>
      </p:sp>
      <p:pic>
        <p:nvPicPr>
          <p:cNvPr id="623" name="Shape 623"/>
          <p:cNvPicPr preferRelativeResize="0"/>
          <p:nvPr/>
        </p:nvPicPr>
        <p:blipFill>
          <a:blip r:embed="rId3">
            <a:alphaModFix/>
          </a:blip>
          <a:stretch>
            <a:fillRect/>
          </a:stretch>
        </p:blipFill>
        <p:spPr>
          <a:xfrm>
            <a:off x="4114075" y="1869800"/>
            <a:ext cx="5029924" cy="3273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3 - Ensemble</a:t>
            </a:r>
            <a:endParaRPr/>
          </a:p>
          <a:p>
            <a:pPr marL="0" lvl="0" indent="0" rtl="0">
              <a:spcBef>
                <a:spcPts val="0"/>
              </a:spcBef>
              <a:spcAft>
                <a:spcPts val="0"/>
              </a:spcAft>
              <a:buNone/>
            </a:pPr>
            <a:endParaRPr/>
          </a:p>
        </p:txBody>
      </p:sp>
      <p:sp>
        <p:nvSpPr>
          <p:cNvPr id="629" name="Shape 62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Here is the socre ranking matrix</a:t>
            </a:r>
            <a:endParaRPr/>
          </a:p>
          <a:p>
            <a:pPr marL="457200" lvl="0" indent="-342900" rtl="0">
              <a:spcBef>
                <a:spcPts val="0"/>
              </a:spcBef>
              <a:spcAft>
                <a:spcPts val="0"/>
              </a:spcAft>
              <a:buSzPts val="1800"/>
              <a:buChar char="●"/>
            </a:pPr>
            <a:r>
              <a:rPr lang="zh-TW"/>
              <a:t>Top: train</a:t>
            </a:r>
            <a:endParaRPr/>
          </a:p>
          <a:p>
            <a:pPr marL="457200" lvl="0" indent="-342900" rtl="0">
              <a:spcBef>
                <a:spcPts val="0"/>
              </a:spcBef>
              <a:spcAft>
                <a:spcPts val="0"/>
              </a:spcAft>
              <a:buSzPts val="1800"/>
              <a:buChar char="●"/>
            </a:pPr>
            <a:r>
              <a:rPr lang="zh-TW"/>
              <a:t>Bottom: validate</a:t>
            </a:r>
            <a:endParaRPr/>
          </a:p>
        </p:txBody>
      </p:sp>
      <p:sp>
        <p:nvSpPr>
          <p:cNvPr id="630" name="Shape 63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61</a:t>
            </a:fld>
            <a:endParaRPr/>
          </a:p>
        </p:txBody>
      </p:sp>
      <p:pic>
        <p:nvPicPr>
          <p:cNvPr id="631" name="Shape 631"/>
          <p:cNvPicPr preferRelativeResize="0"/>
          <p:nvPr/>
        </p:nvPicPr>
        <p:blipFill>
          <a:blip r:embed="rId3">
            <a:alphaModFix/>
          </a:blip>
          <a:stretch>
            <a:fillRect/>
          </a:stretch>
        </p:blipFill>
        <p:spPr>
          <a:xfrm>
            <a:off x="4121503" y="1693475"/>
            <a:ext cx="5022500" cy="34500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Shape 63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3 - Comparison</a:t>
            </a:r>
            <a:endParaRPr/>
          </a:p>
          <a:p>
            <a:pPr marL="0" lvl="0" indent="0" rtl="0">
              <a:spcBef>
                <a:spcPts val="0"/>
              </a:spcBef>
              <a:spcAft>
                <a:spcPts val="0"/>
              </a:spcAft>
              <a:buNone/>
            </a:pPr>
            <a:endParaRPr/>
          </a:p>
        </p:txBody>
      </p:sp>
      <p:sp>
        <p:nvSpPr>
          <p:cNvPr id="637" name="Shape 63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We had construct 4 model, which are regression model, neural network model, AutoNeural model and the ensemble model.</a:t>
            </a:r>
            <a:endParaRPr/>
          </a:p>
          <a:p>
            <a:pPr marL="457200" lvl="0" indent="-342900" rtl="0">
              <a:spcBef>
                <a:spcPts val="0"/>
              </a:spcBef>
              <a:spcAft>
                <a:spcPts val="0"/>
              </a:spcAft>
              <a:buSzPts val="1800"/>
              <a:buChar char="●"/>
            </a:pPr>
            <a:r>
              <a:rPr lang="zh-TW"/>
              <a:t>Top: Regression 	Bottom: Neural network</a:t>
            </a:r>
            <a:endParaRPr/>
          </a:p>
        </p:txBody>
      </p:sp>
      <p:sp>
        <p:nvSpPr>
          <p:cNvPr id="638" name="Shape 63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62</a:t>
            </a:fld>
            <a:endParaRPr/>
          </a:p>
        </p:txBody>
      </p:sp>
      <p:pic>
        <p:nvPicPr>
          <p:cNvPr id="639" name="Shape 639"/>
          <p:cNvPicPr preferRelativeResize="0"/>
          <p:nvPr/>
        </p:nvPicPr>
        <p:blipFill>
          <a:blip r:embed="rId3">
            <a:alphaModFix/>
          </a:blip>
          <a:stretch>
            <a:fillRect/>
          </a:stretch>
        </p:blipFill>
        <p:spPr>
          <a:xfrm>
            <a:off x="426975" y="2410250"/>
            <a:ext cx="8033451" cy="27332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Shape 64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3 - Comparison</a:t>
            </a:r>
            <a:endParaRPr/>
          </a:p>
          <a:p>
            <a:pPr marL="0" lvl="0" indent="0" rtl="0">
              <a:spcBef>
                <a:spcPts val="0"/>
              </a:spcBef>
              <a:spcAft>
                <a:spcPts val="0"/>
              </a:spcAft>
              <a:buNone/>
            </a:pPr>
            <a:endParaRPr/>
          </a:p>
        </p:txBody>
      </p:sp>
      <p:sp>
        <p:nvSpPr>
          <p:cNvPr id="645" name="Shape 64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Top: Ensemble 	Bottom: AutoNeural</a:t>
            </a:r>
            <a:endParaRPr/>
          </a:p>
        </p:txBody>
      </p:sp>
      <p:sp>
        <p:nvSpPr>
          <p:cNvPr id="646" name="Shape 64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63</a:t>
            </a:fld>
            <a:endParaRPr/>
          </a:p>
        </p:txBody>
      </p:sp>
      <p:pic>
        <p:nvPicPr>
          <p:cNvPr id="647" name="Shape 647"/>
          <p:cNvPicPr preferRelativeResize="0"/>
          <p:nvPr/>
        </p:nvPicPr>
        <p:blipFill>
          <a:blip r:embed="rId3">
            <a:alphaModFix/>
          </a:blip>
          <a:stretch>
            <a:fillRect/>
          </a:stretch>
        </p:blipFill>
        <p:spPr>
          <a:xfrm>
            <a:off x="377138" y="1875875"/>
            <a:ext cx="8389724" cy="2553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3 - Comparison</a:t>
            </a:r>
            <a:endParaRPr/>
          </a:p>
        </p:txBody>
      </p:sp>
      <p:sp>
        <p:nvSpPr>
          <p:cNvPr id="653" name="Shape 65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After the comparison, the ensemble model is selected as it as the lowest Average Squared Error (ASE) of 9.551761.</a:t>
            </a:r>
            <a:endParaRPr/>
          </a:p>
          <a:p>
            <a:pPr marL="457200" lvl="0" indent="-342900" rtl="0">
              <a:spcBef>
                <a:spcPts val="0"/>
              </a:spcBef>
              <a:spcAft>
                <a:spcPts val="0"/>
              </a:spcAft>
              <a:buSzPts val="1800"/>
              <a:buChar char="●"/>
            </a:pPr>
            <a:r>
              <a:rPr lang="zh-TW"/>
              <a:t>The second best model is AutoNeural and the third one is Regression.</a:t>
            </a:r>
            <a:endParaRPr/>
          </a:p>
        </p:txBody>
      </p:sp>
      <p:sp>
        <p:nvSpPr>
          <p:cNvPr id="654" name="Shape 65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64</a:t>
            </a:fld>
            <a:endParaRPr/>
          </a:p>
        </p:txBody>
      </p:sp>
      <p:pic>
        <p:nvPicPr>
          <p:cNvPr id="655" name="Shape 655"/>
          <p:cNvPicPr preferRelativeResize="0"/>
          <p:nvPr/>
        </p:nvPicPr>
        <p:blipFill>
          <a:blip r:embed="rId3">
            <a:alphaModFix/>
          </a:blip>
          <a:stretch>
            <a:fillRect/>
          </a:stretch>
        </p:blipFill>
        <p:spPr>
          <a:xfrm>
            <a:off x="1292400" y="2571754"/>
            <a:ext cx="6440951" cy="23299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Shape 660"/>
          <p:cNvSpPr txBox="1">
            <a:spLocks noGrp="1"/>
          </p:cNvSpPr>
          <p:nvPr>
            <p:ph type="title"/>
          </p:nvPr>
        </p:nvSpPr>
        <p:spPr>
          <a:xfrm>
            <a:off x="490250" y="526350"/>
            <a:ext cx="5618700" cy="9450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TW"/>
              <a:t>Objective 4</a:t>
            </a:r>
            <a:endParaRPr/>
          </a:p>
        </p:txBody>
      </p:sp>
      <p:sp>
        <p:nvSpPr>
          <p:cNvPr id="661" name="Shape 661"/>
          <p:cNvSpPr txBox="1"/>
          <p:nvPr/>
        </p:nvSpPr>
        <p:spPr>
          <a:xfrm>
            <a:off x="490250" y="1813025"/>
            <a:ext cx="7422900" cy="2562000"/>
          </a:xfrm>
          <a:prstGeom prst="rect">
            <a:avLst/>
          </a:prstGeom>
          <a:noFill/>
          <a:ln>
            <a:noFill/>
          </a:ln>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zh-TW" sz="3000">
                <a:solidFill>
                  <a:schemeClr val="lt1"/>
                </a:solidFill>
                <a:latin typeface="Roboto"/>
                <a:ea typeface="Roboto"/>
                <a:cs typeface="Roboto"/>
                <a:sym typeface="Roboto"/>
              </a:rPr>
              <a:t>To evaluate effectiveness, efficiency and profitability of current direct marketing Campaign</a:t>
            </a:r>
            <a:endParaRPr sz="3000">
              <a:solidFill>
                <a:schemeClr val="lt1"/>
              </a:solidFill>
              <a:latin typeface="Roboto"/>
              <a:ea typeface="Roboto"/>
              <a:cs typeface="Roboto"/>
              <a:sym typeface="Roboto"/>
            </a:endParaRPr>
          </a:p>
        </p:txBody>
      </p:sp>
      <p:sp>
        <p:nvSpPr>
          <p:cNvPr id="662" name="Shape 66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Shape 66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Background</a:t>
            </a:r>
            <a:endParaRPr/>
          </a:p>
          <a:p>
            <a:pPr marL="0" lvl="0" indent="0">
              <a:spcBef>
                <a:spcPts val="0"/>
              </a:spcBef>
              <a:spcAft>
                <a:spcPts val="0"/>
              </a:spcAft>
              <a:buNone/>
            </a:pPr>
            <a:endParaRPr/>
          </a:p>
        </p:txBody>
      </p:sp>
      <p:sp>
        <p:nvSpPr>
          <p:cNvPr id="668" name="Shape 66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spcBef>
                <a:spcPts val="0"/>
              </a:spcBef>
              <a:spcAft>
                <a:spcPts val="0"/>
              </a:spcAft>
              <a:buSzPts val="1800"/>
              <a:buChar char="●"/>
            </a:pPr>
            <a:r>
              <a:rPr lang="zh-TW"/>
              <a:t>Banco Bank has set up a direct marketing campaign for subscribing a time deposit for 2 years (previous 2 years)</a:t>
            </a:r>
            <a:endParaRPr/>
          </a:p>
          <a:p>
            <a:pPr marL="457200" lvl="0" indent="-342900">
              <a:spcBef>
                <a:spcPts val="0"/>
              </a:spcBef>
              <a:spcAft>
                <a:spcPts val="0"/>
              </a:spcAft>
              <a:buSzPts val="1800"/>
              <a:buChar char="●"/>
            </a:pPr>
            <a:r>
              <a:rPr lang="zh-TW"/>
              <a:t>Want to set up a campaign for the same product this year</a:t>
            </a:r>
            <a:endParaRPr/>
          </a:p>
          <a:p>
            <a:pPr marL="457200" lvl="0" indent="-342900" rtl="0">
              <a:spcBef>
                <a:spcPts val="0"/>
              </a:spcBef>
              <a:spcAft>
                <a:spcPts val="0"/>
              </a:spcAft>
              <a:buSzPts val="1800"/>
              <a:buChar char="●"/>
            </a:pPr>
            <a:r>
              <a:rPr lang="zh-TW"/>
              <a:t>With better analysis with previous years record </a:t>
            </a:r>
            <a:endParaRPr/>
          </a:p>
          <a:p>
            <a:pPr marL="457200" lvl="0" indent="-342900" rtl="0">
              <a:spcBef>
                <a:spcPts val="0"/>
              </a:spcBef>
              <a:spcAft>
                <a:spcPts val="0"/>
              </a:spcAft>
              <a:buSzPts val="1800"/>
              <a:buChar char="●"/>
            </a:pPr>
            <a:r>
              <a:rPr lang="zh-TW"/>
              <a:t>Dataset used: Bank Marketing Campaign</a:t>
            </a:r>
            <a:endParaRPr/>
          </a:p>
          <a:p>
            <a:pPr marL="457200" lvl="0" indent="-342900" rtl="0">
              <a:spcBef>
                <a:spcPts val="0"/>
              </a:spcBef>
              <a:spcAft>
                <a:spcPts val="0"/>
              </a:spcAft>
              <a:buSzPts val="1800"/>
              <a:buChar char="●"/>
            </a:pPr>
            <a:r>
              <a:rPr lang="zh-TW"/>
              <a:t>Target(Y): Subscribe Deposit; Binary; “Yes”,”No”</a:t>
            </a:r>
            <a:endParaRPr/>
          </a:p>
          <a:p>
            <a:pPr marL="0" lvl="0" indent="0">
              <a:spcBef>
                <a:spcPts val="1600"/>
              </a:spcBef>
              <a:spcAft>
                <a:spcPts val="0"/>
              </a:spcAft>
              <a:buNone/>
            </a:pPr>
            <a:endParaRPr/>
          </a:p>
          <a:p>
            <a:pPr marL="0" lvl="0" indent="0">
              <a:spcBef>
                <a:spcPts val="1600"/>
              </a:spcBef>
              <a:spcAft>
                <a:spcPts val="1600"/>
              </a:spcAft>
              <a:buNone/>
            </a:pPr>
            <a:endParaRPr/>
          </a:p>
        </p:txBody>
      </p:sp>
      <p:sp>
        <p:nvSpPr>
          <p:cNvPr id="669" name="Shape 66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Shape 67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Aim &amp; Assumption</a:t>
            </a:r>
            <a:endParaRPr/>
          </a:p>
        </p:txBody>
      </p:sp>
      <p:sp>
        <p:nvSpPr>
          <p:cNvPr id="675" name="Shape 67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sz="1800"/>
              <a:t>Aims</a:t>
            </a:r>
            <a:endParaRPr sz="1800"/>
          </a:p>
          <a:p>
            <a:pPr marL="457200" lvl="0" indent="-342900" rtl="0">
              <a:spcBef>
                <a:spcPts val="1600"/>
              </a:spcBef>
              <a:spcAft>
                <a:spcPts val="0"/>
              </a:spcAft>
              <a:buSzPts val="1800"/>
              <a:buChar char="●"/>
            </a:pPr>
            <a:r>
              <a:rPr lang="zh-TW" sz="1800"/>
              <a:t>Classify customers and predict outcome with recorded factors</a:t>
            </a:r>
            <a:endParaRPr sz="1800"/>
          </a:p>
          <a:p>
            <a:pPr marL="457200" lvl="0" indent="-342900" rtl="0">
              <a:spcBef>
                <a:spcPts val="0"/>
              </a:spcBef>
              <a:spcAft>
                <a:spcPts val="0"/>
              </a:spcAft>
              <a:buSzPts val="1800"/>
              <a:buChar char="●"/>
            </a:pPr>
            <a:r>
              <a:rPr lang="zh-TW" sz="1800"/>
              <a:t>Increase revenue of each successful case of the marketing campaign</a:t>
            </a:r>
            <a:endParaRPr sz="1800"/>
          </a:p>
          <a:p>
            <a:pPr marL="457200" lvl="0" indent="-342900">
              <a:spcBef>
                <a:spcPts val="0"/>
              </a:spcBef>
              <a:spcAft>
                <a:spcPts val="0"/>
              </a:spcAft>
              <a:buSzPts val="1800"/>
              <a:buChar char="●"/>
            </a:pPr>
            <a:r>
              <a:rPr lang="zh-TW" sz="1800"/>
              <a:t>Cost control on unnecessary expenditure</a:t>
            </a:r>
            <a:endParaRPr sz="1800"/>
          </a:p>
        </p:txBody>
      </p:sp>
      <p:sp>
        <p:nvSpPr>
          <p:cNvPr id="676" name="Shape 676"/>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sz="1800"/>
              <a:t>Assumptions for marketing cost</a:t>
            </a:r>
            <a:endParaRPr sz="1800"/>
          </a:p>
          <a:p>
            <a:pPr marL="0" lvl="0" indent="0">
              <a:spcBef>
                <a:spcPts val="1600"/>
              </a:spcBef>
              <a:spcAft>
                <a:spcPts val="0"/>
              </a:spcAft>
              <a:buNone/>
            </a:pPr>
            <a:r>
              <a:rPr lang="zh-TW" sz="1800"/>
              <a:t>Contact Type</a:t>
            </a:r>
            <a:endParaRPr sz="1800"/>
          </a:p>
          <a:p>
            <a:pPr marL="457200" lvl="0" indent="-342900" rtl="0">
              <a:spcBef>
                <a:spcPts val="0"/>
              </a:spcBef>
              <a:spcAft>
                <a:spcPts val="0"/>
              </a:spcAft>
              <a:buSzPts val="1800"/>
              <a:buChar char="●"/>
            </a:pPr>
            <a:r>
              <a:rPr lang="zh-TW" sz="1800"/>
              <a:t>Direct: Branch/relationship manager meet with customers in bank branches - </a:t>
            </a:r>
            <a:r>
              <a:rPr lang="zh-TW" sz="1800" b="1"/>
              <a:t>$700</a:t>
            </a:r>
            <a:endParaRPr sz="1800" b="1"/>
          </a:p>
          <a:p>
            <a:pPr marL="457200" lvl="0" indent="-342900" rtl="0">
              <a:spcBef>
                <a:spcPts val="0"/>
              </a:spcBef>
              <a:spcAft>
                <a:spcPts val="0"/>
              </a:spcAft>
              <a:buSzPts val="1800"/>
              <a:buChar char="●"/>
            </a:pPr>
            <a:r>
              <a:rPr lang="zh-TW" sz="1800"/>
              <a:t>Phone: Branch/relationship manager sell product through telephone - </a:t>
            </a:r>
            <a:r>
              <a:rPr lang="zh-TW" sz="1800" b="1"/>
              <a:t>$500</a:t>
            </a:r>
            <a:endParaRPr sz="1800" b="1"/>
          </a:p>
          <a:p>
            <a:pPr marL="457200" lvl="0" indent="-342900">
              <a:spcBef>
                <a:spcPts val="0"/>
              </a:spcBef>
              <a:spcAft>
                <a:spcPts val="0"/>
              </a:spcAft>
              <a:buSzPts val="1800"/>
              <a:buChar char="●"/>
            </a:pPr>
            <a:r>
              <a:rPr lang="zh-TW" sz="1800"/>
              <a:t>Email: Send email to list of customers - </a:t>
            </a:r>
            <a:r>
              <a:rPr lang="zh-TW" sz="1800" b="1"/>
              <a:t>$200</a:t>
            </a:r>
            <a:endParaRPr sz="1800" b="1"/>
          </a:p>
        </p:txBody>
      </p:sp>
      <p:sp>
        <p:nvSpPr>
          <p:cNvPr id="677" name="Shape 67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682" name="Shape 682"/>
          <p:cNvPicPr preferRelativeResize="0"/>
          <p:nvPr/>
        </p:nvPicPr>
        <p:blipFill>
          <a:blip r:embed="rId3">
            <a:alphaModFix/>
          </a:blip>
          <a:stretch>
            <a:fillRect/>
          </a:stretch>
        </p:blipFill>
        <p:spPr>
          <a:xfrm>
            <a:off x="311688" y="3378800"/>
            <a:ext cx="5495925" cy="762000"/>
          </a:xfrm>
          <a:prstGeom prst="rect">
            <a:avLst/>
          </a:prstGeom>
          <a:noFill/>
          <a:ln>
            <a:noFill/>
          </a:ln>
        </p:spPr>
      </p:pic>
      <p:sp>
        <p:nvSpPr>
          <p:cNvPr id="683" name="Shape 68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4 - Data Preparation</a:t>
            </a:r>
            <a:endParaRPr/>
          </a:p>
          <a:p>
            <a:pPr marL="0" lvl="0" indent="0" rtl="0">
              <a:spcBef>
                <a:spcPts val="0"/>
              </a:spcBef>
              <a:spcAft>
                <a:spcPts val="0"/>
              </a:spcAft>
              <a:buNone/>
            </a:pPr>
            <a:endParaRPr/>
          </a:p>
        </p:txBody>
      </p:sp>
      <p:sp>
        <p:nvSpPr>
          <p:cNvPr id="684" name="Shape 684"/>
          <p:cNvSpPr txBox="1">
            <a:spLocks noGrp="1"/>
          </p:cNvSpPr>
          <p:nvPr>
            <p:ph type="body" idx="1"/>
          </p:nvPr>
        </p:nvSpPr>
        <p:spPr>
          <a:xfrm>
            <a:off x="311700" y="1229875"/>
            <a:ext cx="41175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Unusual spike of value “0” found in variable “Revenue” </a:t>
            </a:r>
            <a:endParaRPr/>
          </a:p>
          <a:p>
            <a:pPr marL="914400" lvl="1" indent="-317500" rtl="0">
              <a:spcBef>
                <a:spcPts val="0"/>
              </a:spcBef>
              <a:spcAft>
                <a:spcPts val="0"/>
              </a:spcAft>
              <a:buSzPts val="1400"/>
              <a:buChar char="○"/>
            </a:pPr>
            <a:r>
              <a:rPr lang="zh-TW"/>
              <a:t>Use replacement node to replace it to missing value</a:t>
            </a:r>
            <a:endParaRPr/>
          </a:p>
          <a:p>
            <a:pPr marL="457200" lvl="0" indent="-342900" rtl="0">
              <a:spcBef>
                <a:spcPts val="0"/>
              </a:spcBef>
              <a:spcAft>
                <a:spcPts val="0"/>
              </a:spcAft>
              <a:buSzPts val="1800"/>
              <a:buChar char="●"/>
            </a:pPr>
            <a:r>
              <a:rPr lang="zh-TW"/>
              <a:t>Seperate data for training and validation samples</a:t>
            </a:r>
            <a:endParaRPr/>
          </a:p>
          <a:p>
            <a:pPr marL="914400" lvl="1" indent="-317500" rtl="0">
              <a:spcBef>
                <a:spcPts val="0"/>
              </a:spcBef>
              <a:spcAft>
                <a:spcPts val="0"/>
              </a:spcAft>
              <a:buSzPts val="1400"/>
              <a:buChar char="○"/>
            </a:pPr>
            <a:r>
              <a:rPr lang="zh-TW"/>
              <a:t>Use data partition node (each 50%)</a:t>
            </a:r>
            <a:endParaRPr/>
          </a:p>
        </p:txBody>
      </p:sp>
      <p:sp>
        <p:nvSpPr>
          <p:cNvPr id="685" name="Shape 68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68</a:t>
            </a:fld>
            <a:endParaRPr/>
          </a:p>
        </p:txBody>
      </p:sp>
      <p:pic>
        <p:nvPicPr>
          <p:cNvPr id="686" name="Shape 686"/>
          <p:cNvPicPr preferRelativeResize="0"/>
          <p:nvPr/>
        </p:nvPicPr>
        <p:blipFill>
          <a:blip r:embed="rId4">
            <a:alphaModFix/>
          </a:blip>
          <a:stretch>
            <a:fillRect/>
          </a:stretch>
        </p:blipFill>
        <p:spPr>
          <a:xfrm>
            <a:off x="4429126" y="1090449"/>
            <a:ext cx="4579993" cy="2331650"/>
          </a:xfrm>
          <a:prstGeom prst="rect">
            <a:avLst/>
          </a:prstGeom>
          <a:noFill/>
          <a:ln>
            <a:noFill/>
          </a:ln>
        </p:spPr>
      </p:pic>
      <p:pic>
        <p:nvPicPr>
          <p:cNvPr id="687" name="Shape 687"/>
          <p:cNvPicPr preferRelativeResize="0"/>
          <p:nvPr/>
        </p:nvPicPr>
        <p:blipFill>
          <a:blip r:embed="rId5">
            <a:alphaModFix/>
          </a:blip>
          <a:stretch>
            <a:fillRect/>
          </a:stretch>
        </p:blipFill>
        <p:spPr>
          <a:xfrm>
            <a:off x="383700" y="4258675"/>
            <a:ext cx="5753100" cy="628650"/>
          </a:xfrm>
          <a:prstGeom prst="rect">
            <a:avLst/>
          </a:prstGeom>
          <a:noFill/>
          <a:ln>
            <a:noFill/>
          </a:ln>
        </p:spPr>
      </p:pic>
      <p:sp>
        <p:nvSpPr>
          <p:cNvPr id="688" name="Shape 688"/>
          <p:cNvSpPr/>
          <p:nvPr/>
        </p:nvSpPr>
        <p:spPr>
          <a:xfrm>
            <a:off x="4692850" y="958475"/>
            <a:ext cx="709500" cy="2595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689" name="Shape 689"/>
          <p:cNvCxnSpPr/>
          <p:nvPr/>
        </p:nvCxnSpPr>
        <p:spPr>
          <a:xfrm flipH="1">
            <a:off x="3744325" y="4348800"/>
            <a:ext cx="564900" cy="3024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Shape 69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4 - Methodology</a:t>
            </a:r>
            <a:endParaRPr/>
          </a:p>
          <a:p>
            <a:pPr marL="0" lvl="0" indent="0" rtl="0">
              <a:spcBef>
                <a:spcPts val="0"/>
              </a:spcBef>
              <a:spcAft>
                <a:spcPts val="0"/>
              </a:spcAft>
              <a:buNone/>
            </a:pPr>
            <a:endParaRPr/>
          </a:p>
        </p:txBody>
      </p:sp>
      <p:sp>
        <p:nvSpPr>
          <p:cNvPr id="695" name="Shape 695"/>
          <p:cNvSpPr txBox="1">
            <a:spLocks noGrp="1"/>
          </p:cNvSpPr>
          <p:nvPr>
            <p:ph type="sldNum" idx="12"/>
          </p:nvPr>
        </p:nvSpPr>
        <p:spPr>
          <a:xfrm>
            <a:off x="8529606" y="4664315"/>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69</a:t>
            </a:fld>
            <a:endParaRPr/>
          </a:p>
        </p:txBody>
      </p:sp>
      <p:pic>
        <p:nvPicPr>
          <p:cNvPr id="696" name="Shape 696"/>
          <p:cNvPicPr preferRelativeResize="0"/>
          <p:nvPr/>
        </p:nvPicPr>
        <p:blipFill rotWithShape="1">
          <a:blip r:embed="rId3">
            <a:alphaModFix/>
          </a:blip>
          <a:srcRect r="4525"/>
          <a:stretch/>
        </p:blipFill>
        <p:spPr>
          <a:xfrm>
            <a:off x="351974" y="1590900"/>
            <a:ext cx="8440052" cy="3269951"/>
          </a:xfrm>
          <a:prstGeom prst="rect">
            <a:avLst/>
          </a:prstGeom>
          <a:noFill/>
          <a:ln>
            <a:noFill/>
          </a:ln>
        </p:spPr>
      </p:pic>
      <p:sp>
        <p:nvSpPr>
          <p:cNvPr id="697" name="Shape 697"/>
          <p:cNvSpPr txBox="1">
            <a:spLocks noGrp="1"/>
          </p:cNvSpPr>
          <p:nvPr>
            <p:ph type="body" idx="1"/>
          </p:nvPr>
        </p:nvSpPr>
        <p:spPr>
          <a:xfrm>
            <a:off x="311700" y="1074725"/>
            <a:ext cx="8128200" cy="6432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zh-TW"/>
              <a:t>1. Decision Tree 2. Logistic Regression 3. Neural Network 4. Profit Matrix</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1 - methodology</a:t>
            </a:r>
            <a:endParaRPr/>
          </a:p>
          <a:p>
            <a:pPr marL="0" lvl="0" indent="0">
              <a:spcBef>
                <a:spcPts val="0"/>
              </a:spcBef>
              <a:spcAft>
                <a:spcPts val="0"/>
              </a:spcAft>
              <a:buNone/>
            </a:pPr>
            <a:endParaRPr/>
          </a:p>
        </p:txBody>
      </p:sp>
      <p:sp>
        <p:nvSpPr>
          <p:cNvPr id="128" name="Shape 12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lnSpc>
                <a:spcPct val="150000"/>
              </a:lnSpc>
              <a:spcBef>
                <a:spcPts val="0"/>
              </a:spcBef>
              <a:spcAft>
                <a:spcPts val="0"/>
              </a:spcAft>
              <a:buSzPts val="1800"/>
              <a:buChar char="●"/>
            </a:pPr>
            <a:r>
              <a:rPr lang="zh-TW"/>
              <a:t>Using </a:t>
            </a:r>
            <a:r>
              <a:rPr lang="zh-TW" b="1"/>
              <a:t>credit scoring</a:t>
            </a:r>
            <a:r>
              <a:rPr lang="zh-TW"/>
              <a:t> to build credit scorecard to each customers </a:t>
            </a:r>
            <a:endParaRPr/>
          </a:p>
          <a:p>
            <a:pPr marL="457200" lvl="0" indent="-342900" rtl="0">
              <a:lnSpc>
                <a:spcPct val="150000"/>
              </a:lnSpc>
              <a:spcBef>
                <a:spcPts val="0"/>
              </a:spcBef>
              <a:spcAft>
                <a:spcPts val="0"/>
              </a:spcAft>
              <a:buSzPts val="1800"/>
              <a:buChar char="●"/>
            </a:pPr>
            <a:r>
              <a:rPr lang="zh-TW"/>
              <a:t>Using l</a:t>
            </a:r>
            <a:r>
              <a:rPr lang="zh-TW" b="1"/>
              <a:t>ogistic regression</a:t>
            </a:r>
            <a:r>
              <a:rPr lang="zh-TW"/>
              <a:t> and </a:t>
            </a:r>
            <a:r>
              <a:rPr lang="zh-TW" b="1"/>
              <a:t>decision tree</a:t>
            </a:r>
            <a:r>
              <a:rPr lang="zh-TW"/>
              <a:t> to find out the relationship between Y(Good/Bad) and independent variable</a:t>
            </a:r>
            <a:endParaRPr/>
          </a:p>
          <a:p>
            <a:pPr marL="0" lvl="0" indent="0">
              <a:spcBef>
                <a:spcPts val="1600"/>
              </a:spcBef>
              <a:spcAft>
                <a:spcPts val="1600"/>
              </a:spcAft>
              <a:buNone/>
            </a:pPr>
            <a:endParaRPr/>
          </a:p>
        </p:txBody>
      </p:sp>
      <p:sp>
        <p:nvSpPr>
          <p:cNvPr id="129" name="Shape 12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Shape 70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4 - Decision Tree</a:t>
            </a:r>
            <a:endParaRPr/>
          </a:p>
          <a:p>
            <a:pPr marL="0" lvl="0" indent="0" rtl="0">
              <a:spcBef>
                <a:spcPts val="0"/>
              </a:spcBef>
              <a:spcAft>
                <a:spcPts val="0"/>
              </a:spcAft>
              <a:buNone/>
            </a:pPr>
            <a:endParaRPr/>
          </a:p>
        </p:txBody>
      </p:sp>
      <p:sp>
        <p:nvSpPr>
          <p:cNvPr id="703" name="Shape 703"/>
          <p:cNvSpPr txBox="1">
            <a:spLocks noGrp="1"/>
          </p:cNvSpPr>
          <p:nvPr>
            <p:ph type="body" idx="1"/>
          </p:nvPr>
        </p:nvSpPr>
        <p:spPr>
          <a:xfrm>
            <a:off x="311700" y="1229875"/>
            <a:ext cx="4667700" cy="3339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Step 1: Construct Decision Trees</a:t>
            </a:r>
            <a:endParaRPr/>
          </a:p>
          <a:p>
            <a:pPr marL="914400" lvl="0" indent="-342900" rtl="0">
              <a:spcBef>
                <a:spcPts val="0"/>
              </a:spcBef>
              <a:spcAft>
                <a:spcPts val="0"/>
              </a:spcAft>
              <a:buSzPts val="1800"/>
              <a:buAutoNum type="alphaLcPeriod"/>
            </a:pPr>
            <a:r>
              <a:rPr lang="zh-TW"/>
              <a:t>Manually</a:t>
            </a:r>
            <a:endParaRPr/>
          </a:p>
          <a:p>
            <a:pPr marL="914400" lvl="0" indent="-342900" rtl="0">
              <a:spcBef>
                <a:spcPts val="0"/>
              </a:spcBef>
              <a:spcAft>
                <a:spcPts val="0"/>
              </a:spcAft>
              <a:buSzPts val="1800"/>
              <a:buAutoNum type="alphaLcPeriod"/>
            </a:pPr>
            <a:r>
              <a:rPr lang="zh-TW"/>
              <a:t>Automatically</a:t>
            </a:r>
            <a:endParaRPr/>
          </a:p>
          <a:p>
            <a:pPr marL="914400" lvl="0" indent="-342900" rtl="0">
              <a:spcBef>
                <a:spcPts val="0"/>
              </a:spcBef>
              <a:spcAft>
                <a:spcPts val="0"/>
              </a:spcAft>
              <a:buSzPts val="1800"/>
              <a:buAutoNum type="alphaLcPeriod"/>
            </a:pPr>
            <a:r>
              <a:rPr lang="zh-TW"/>
              <a:t>Autonomously</a:t>
            </a:r>
            <a:endParaRPr/>
          </a:p>
          <a:p>
            <a:pPr marL="0" lvl="0" indent="0" rtl="0">
              <a:spcBef>
                <a:spcPts val="1600"/>
              </a:spcBef>
              <a:spcAft>
                <a:spcPts val="0"/>
              </a:spcAft>
              <a:buNone/>
            </a:pPr>
            <a:r>
              <a:rPr lang="zh-TW"/>
              <a:t>Step 2: Compare the trees and find the best decision tree</a:t>
            </a:r>
            <a:endParaRPr/>
          </a:p>
          <a:p>
            <a:pPr marL="0" lvl="0" indent="0" rtl="0">
              <a:spcBef>
                <a:spcPts val="1600"/>
              </a:spcBef>
              <a:spcAft>
                <a:spcPts val="1600"/>
              </a:spcAft>
              <a:buNone/>
            </a:pPr>
            <a:r>
              <a:rPr lang="zh-TW"/>
              <a:t>Step 3: The best decision tree will join the final model comparison</a:t>
            </a:r>
            <a:endParaRPr/>
          </a:p>
        </p:txBody>
      </p:sp>
      <p:sp>
        <p:nvSpPr>
          <p:cNvPr id="704" name="Shape 70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70</a:t>
            </a:fld>
            <a:endParaRPr/>
          </a:p>
        </p:txBody>
      </p:sp>
      <p:pic>
        <p:nvPicPr>
          <p:cNvPr id="705" name="Shape 705"/>
          <p:cNvPicPr preferRelativeResize="0"/>
          <p:nvPr/>
        </p:nvPicPr>
        <p:blipFill>
          <a:blip r:embed="rId3">
            <a:alphaModFix/>
          </a:blip>
          <a:stretch>
            <a:fillRect/>
          </a:stretch>
        </p:blipFill>
        <p:spPr>
          <a:xfrm>
            <a:off x="4979400" y="1335963"/>
            <a:ext cx="3956925" cy="299707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Decision Tree (Manually)</a:t>
            </a:r>
            <a:endParaRPr/>
          </a:p>
          <a:p>
            <a:pPr marL="0" lvl="0" indent="0" rtl="0">
              <a:spcBef>
                <a:spcPts val="0"/>
              </a:spcBef>
              <a:spcAft>
                <a:spcPts val="0"/>
              </a:spcAft>
              <a:buNone/>
            </a:pPr>
            <a:endParaRPr/>
          </a:p>
          <a:p>
            <a:pPr marL="0" lvl="0" indent="0" rtl="0">
              <a:spcBef>
                <a:spcPts val="0"/>
              </a:spcBef>
              <a:spcAft>
                <a:spcPts val="0"/>
              </a:spcAft>
              <a:buNone/>
            </a:pPr>
            <a:endParaRPr/>
          </a:p>
        </p:txBody>
      </p:sp>
      <p:sp>
        <p:nvSpPr>
          <p:cNvPr id="711" name="Shape 711"/>
          <p:cNvSpPr txBox="1">
            <a:spLocks noGrp="1"/>
          </p:cNvSpPr>
          <p:nvPr>
            <p:ph type="body" idx="1"/>
          </p:nvPr>
        </p:nvSpPr>
        <p:spPr>
          <a:xfrm>
            <a:off x="311700" y="1229875"/>
            <a:ext cx="5336100" cy="3339000"/>
          </a:xfrm>
          <a:prstGeom prst="rect">
            <a:avLst/>
          </a:prstGeom>
        </p:spPr>
        <p:txBody>
          <a:bodyPr spcFirstLastPara="1" wrap="square" lIns="91425" tIns="91425" rIns="91425" bIns="91425" anchor="t" anchorCtr="0">
            <a:noAutofit/>
          </a:bodyPr>
          <a:lstStyle/>
          <a:p>
            <a:pPr marL="457200" lvl="0" indent="-342900">
              <a:spcBef>
                <a:spcPts val="0"/>
              </a:spcBef>
              <a:spcAft>
                <a:spcPts val="0"/>
              </a:spcAft>
              <a:buSzPts val="1800"/>
              <a:buChar char="●"/>
            </a:pPr>
            <a:r>
              <a:rPr lang="zh-TW"/>
              <a:t>Construct a split base on the highest log worth.</a:t>
            </a:r>
            <a:endParaRPr/>
          </a:p>
          <a:p>
            <a:pPr marL="457200" lvl="0" indent="-342900" rtl="0">
              <a:spcBef>
                <a:spcPts val="0"/>
              </a:spcBef>
              <a:spcAft>
                <a:spcPts val="0"/>
              </a:spcAft>
              <a:buSzPts val="1800"/>
              <a:buChar char="●"/>
            </a:pPr>
            <a:r>
              <a:rPr lang="zh-TW"/>
              <a:t>For the first split, we will choose the variable “outcome of previous campaign” as it has the highest log worth.</a:t>
            </a:r>
            <a:endParaRPr/>
          </a:p>
        </p:txBody>
      </p:sp>
      <p:sp>
        <p:nvSpPr>
          <p:cNvPr id="712" name="Shape 7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71</a:t>
            </a:fld>
            <a:endParaRPr/>
          </a:p>
        </p:txBody>
      </p:sp>
      <p:pic>
        <p:nvPicPr>
          <p:cNvPr id="713" name="Shape 713"/>
          <p:cNvPicPr preferRelativeResize="0"/>
          <p:nvPr/>
        </p:nvPicPr>
        <p:blipFill>
          <a:blip r:embed="rId3">
            <a:alphaModFix/>
          </a:blip>
          <a:stretch>
            <a:fillRect/>
          </a:stretch>
        </p:blipFill>
        <p:spPr>
          <a:xfrm>
            <a:off x="5569851" y="1538825"/>
            <a:ext cx="3496102" cy="259132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Shape 7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4 - Decision Tree (Manually)</a:t>
            </a:r>
            <a:endParaRPr/>
          </a:p>
          <a:p>
            <a:pPr marL="0" lvl="0" indent="0" rtl="0">
              <a:spcBef>
                <a:spcPts val="0"/>
              </a:spcBef>
              <a:spcAft>
                <a:spcPts val="0"/>
              </a:spcAft>
              <a:buNone/>
            </a:pPr>
            <a:endParaRPr/>
          </a:p>
        </p:txBody>
      </p:sp>
      <p:sp>
        <p:nvSpPr>
          <p:cNvPr id="719" name="Shape 71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
        <p:nvSpPr>
          <p:cNvPr id="720" name="Shape 72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72</a:t>
            </a:fld>
            <a:endParaRPr/>
          </a:p>
        </p:txBody>
      </p:sp>
      <p:pic>
        <p:nvPicPr>
          <p:cNvPr id="721" name="Shape 721"/>
          <p:cNvPicPr preferRelativeResize="0"/>
          <p:nvPr/>
        </p:nvPicPr>
        <p:blipFill>
          <a:blip r:embed="rId3">
            <a:alphaModFix/>
          </a:blip>
          <a:stretch>
            <a:fillRect/>
          </a:stretch>
        </p:blipFill>
        <p:spPr>
          <a:xfrm>
            <a:off x="162038" y="1016837"/>
            <a:ext cx="8706425" cy="3765076"/>
          </a:xfrm>
          <a:prstGeom prst="rect">
            <a:avLst/>
          </a:prstGeom>
          <a:noFill/>
          <a:ln>
            <a:noFill/>
          </a:ln>
        </p:spPr>
      </p:pic>
      <p:cxnSp>
        <p:nvCxnSpPr>
          <p:cNvPr id="722" name="Shape 722"/>
          <p:cNvCxnSpPr/>
          <p:nvPr/>
        </p:nvCxnSpPr>
        <p:spPr>
          <a:xfrm rot="10800000">
            <a:off x="1642175" y="3245225"/>
            <a:ext cx="78900" cy="538500"/>
          </a:xfrm>
          <a:prstGeom prst="straightConnector1">
            <a:avLst/>
          </a:prstGeom>
          <a:noFill/>
          <a:ln w="9525" cap="flat" cmpd="sng">
            <a:solidFill>
              <a:srgbClr val="FF0000"/>
            </a:solidFill>
            <a:prstDash val="solid"/>
            <a:round/>
            <a:headEnd type="none" w="med" len="med"/>
            <a:tailEnd type="triangle" w="med" len="med"/>
          </a:ln>
        </p:spPr>
      </p:cxnSp>
      <p:sp>
        <p:nvSpPr>
          <p:cNvPr id="723" name="Shape 723"/>
          <p:cNvSpPr txBox="1"/>
          <p:nvPr/>
        </p:nvSpPr>
        <p:spPr>
          <a:xfrm>
            <a:off x="1064150" y="3783725"/>
            <a:ext cx="2443500" cy="315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zh-TW">
                <a:solidFill>
                  <a:srgbClr val="FF0000"/>
                </a:solidFill>
              </a:rPr>
              <a:t>No. of day &lt; 180</a:t>
            </a:r>
            <a:endParaRPr>
              <a:solidFill>
                <a:srgbClr val="FF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4 - Decision Tree (Manually)</a:t>
            </a:r>
            <a:endParaRPr/>
          </a:p>
          <a:p>
            <a:pPr marL="0" lvl="0" indent="0" rtl="0">
              <a:spcBef>
                <a:spcPts val="0"/>
              </a:spcBef>
              <a:spcAft>
                <a:spcPts val="0"/>
              </a:spcAft>
              <a:buNone/>
            </a:pPr>
            <a:endParaRPr/>
          </a:p>
        </p:txBody>
      </p:sp>
      <p:sp>
        <p:nvSpPr>
          <p:cNvPr id="729" name="Shape 72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
        <p:nvSpPr>
          <p:cNvPr id="730" name="Shape 73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73</a:t>
            </a:fld>
            <a:endParaRPr/>
          </a:p>
        </p:txBody>
      </p:sp>
      <p:pic>
        <p:nvPicPr>
          <p:cNvPr id="731" name="Shape 731"/>
          <p:cNvPicPr preferRelativeResize="0"/>
          <p:nvPr/>
        </p:nvPicPr>
        <p:blipFill>
          <a:blip r:embed="rId3">
            <a:alphaModFix/>
          </a:blip>
          <a:stretch>
            <a:fillRect/>
          </a:stretch>
        </p:blipFill>
        <p:spPr>
          <a:xfrm>
            <a:off x="482502" y="1087729"/>
            <a:ext cx="3629674" cy="3481150"/>
          </a:xfrm>
          <a:prstGeom prst="rect">
            <a:avLst/>
          </a:prstGeom>
          <a:noFill/>
          <a:ln>
            <a:noFill/>
          </a:ln>
        </p:spPr>
      </p:pic>
      <p:pic>
        <p:nvPicPr>
          <p:cNvPr id="732" name="Shape 732"/>
          <p:cNvPicPr preferRelativeResize="0"/>
          <p:nvPr/>
        </p:nvPicPr>
        <p:blipFill>
          <a:blip r:embed="rId4">
            <a:alphaModFix/>
          </a:blip>
          <a:stretch>
            <a:fillRect/>
          </a:stretch>
        </p:blipFill>
        <p:spPr>
          <a:xfrm>
            <a:off x="4572000" y="1084538"/>
            <a:ext cx="3629675" cy="3629675"/>
          </a:xfrm>
          <a:prstGeom prst="rect">
            <a:avLst/>
          </a:prstGeom>
          <a:noFill/>
          <a:ln>
            <a:noFill/>
          </a:ln>
        </p:spPr>
      </p:pic>
      <p:sp>
        <p:nvSpPr>
          <p:cNvPr id="733" name="Shape 733"/>
          <p:cNvSpPr txBox="1"/>
          <p:nvPr/>
        </p:nvSpPr>
        <p:spPr>
          <a:xfrm>
            <a:off x="5596750" y="4072750"/>
            <a:ext cx="3021600"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Shape 7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Decision Tree (Automatically)</a:t>
            </a:r>
            <a:endParaRPr/>
          </a:p>
          <a:p>
            <a:pPr marL="0" lvl="0" indent="0">
              <a:spcBef>
                <a:spcPts val="0"/>
              </a:spcBef>
              <a:spcAft>
                <a:spcPts val="0"/>
              </a:spcAft>
              <a:buNone/>
            </a:pPr>
            <a:endParaRPr/>
          </a:p>
        </p:txBody>
      </p:sp>
      <p:sp>
        <p:nvSpPr>
          <p:cNvPr id="739" name="Shape 73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740" name="Shape 74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74</a:t>
            </a:fld>
            <a:endParaRPr/>
          </a:p>
        </p:txBody>
      </p:sp>
      <p:pic>
        <p:nvPicPr>
          <p:cNvPr id="741" name="Shape 741"/>
          <p:cNvPicPr preferRelativeResize="0"/>
          <p:nvPr/>
        </p:nvPicPr>
        <p:blipFill>
          <a:blip r:embed="rId3">
            <a:alphaModFix/>
          </a:blip>
          <a:stretch>
            <a:fillRect/>
          </a:stretch>
        </p:blipFill>
        <p:spPr>
          <a:xfrm>
            <a:off x="366400" y="918000"/>
            <a:ext cx="8094024" cy="396274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Shape 74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Decision Tree (Automatically)</a:t>
            </a:r>
            <a:endParaRPr/>
          </a:p>
          <a:p>
            <a:pPr marL="0" lvl="0" indent="0">
              <a:spcBef>
                <a:spcPts val="0"/>
              </a:spcBef>
              <a:spcAft>
                <a:spcPts val="0"/>
              </a:spcAft>
              <a:buNone/>
            </a:pPr>
            <a:endParaRPr/>
          </a:p>
        </p:txBody>
      </p:sp>
      <p:sp>
        <p:nvSpPr>
          <p:cNvPr id="747" name="Shape 747"/>
          <p:cNvSpPr txBox="1">
            <a:spLocks noGrp="1"/>
          </p:cNvSpPr>
          <p:nvPr>
            <p:ph type="body" idx="1"/>
          </p:nvPr>
        </p:nvSpPr>
        <p:spPr>
          <a:xfrm>
            <a:off x="311700" y="1229875"/>
            <a:ext cx="4010400" cy="3339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From the variable importance, evaluate the importance of inputs in decision tree</a:t>
            </a:r>
            <a:endParaRPr/>
          </a:p>
          <a:p>
            <a:pPr marL="0" lvl="0" indent="0">
              <a:spcBef>
                <a:spcPts val="1600"/>
              </a:spcBef>
              <a:spcAft>
                <a:spcPts val="0"/>
              </a:spcAft>
              <a:buNone/>
            </a:pPr>
            <a:r>
              <a:rPr lang="zh-TW" u="sng"/>
              <a:t>Example</a:t>
            </a:r>
            <a:endParaRPr u="sng"/>
          </a:p>
          <a:p>
            <a:pPr marL="0" lvl="0" indent="0">
              <a:spcBef>
                <a:spcPts val="0"/>
              </a:spcBef>
              <a:spcAft>
                <a:spcPts val="1600"/>
              </a:spcAft>
              <a:buNone/>
            </a:pPr>
            <a:r>
              <a:rPr lang="zh-TW"/>
              <a:t>Job explains 69.53% of the variability explained by outcome from previous campaign.</a:t>
            </a:r>
            <a:br>
              <a:rPr lang="zh-TW"/>
            </a:br>
            <a:endParaRPr/>
          </a:p>
        </p:txBody>
      </p:sp>
      <p:sp>
        <p:nvSpPr>
          <p:cNvPr id="748" name="Shape 74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75</a:t>
            </a:fld>
            <a:endParaRPr/>
          </a:p>
        </p:txBody>
      </p:sp>
      <p:pic>
        <p:nvPicPr>
          <p:cNvPr id="749" name="Shape 749"/>
          <p:cNvPicPr preferRelativeResize="0"/>
          <p:nvPr/>
        </p:nvPicPr>
        <p:blipFill>
          <a:blip r:embed="rId3">
            <a:alphaModFix/>
          </a:blip>
          <a:stretch>
            <a:fillRect/>
          </a:stretch>
        </p:blipFill>
        <p:spPr>
          <a:xfrm>
            <a:off x="4469850" y="1158100"/>
            <a:ext cx="4362450" cy="3352800"/>
          </a:xfrm>
          <a:prstGeom prst="rect">
            <a:avLst/>
          </a:prstGeom>
          <a:noFill/>
          <a:ln>
            <a:noFill/>
          </a:ln>
        </p:spPr>
      </p:pic>
      <p:sp>
        <p:nvSpPr>
          <p:cNvPr id="750" name="Shape 750"/>
          <p:cNvSpPr/>
          <p:nvPr/>
        </p:nvSpPr>
        <p:spPr>
          <a:xfrm>
            <a:off x="4469975" y="1996975"/>
            <a:ext cx="4362300" cy="393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Decision Tree (Automatically)</a:t>
            </a:r>
            <a:endParaRPr/>
          </a:p>
          <a:p>
            <a:pPr marL="0" lvl="0" indent="0">
              <a:spcBef>
                <a:spcPts val="0"/>
              </a:spcBef>
              <a:spcAft>
                <a:spcPts val="0"/>
              </a:spcAft>
              <a:buNone/>
            </a:pPr>
            <a:endParaRPr/>
          </a:p>
        </p:txBody>
      </p:sp>
      <p:sp>
        <p:nvSpPr>
          <p:cNvPr id="756" name="Shape 75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757" name="Shape 75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76</a:t>
            </a:fld>
            <a:endParaRPr/>
          </a:p>
        </p:txBody>
      </p:sp>
      <p:pic>
        <p:nvPicPr>
          <p:cNvPr id="758" name="Shape 758"/>
          <p:cNvPicPr preferRelativeResize="0"/>
          <p:nvPr/>
        </p:nvPicPr>
        <p:blipFill>
          <a:blip r:embed="rId3">
            <a:alphaModFix/>
          </a:blip>
          <a:stretch>
            <a:fillRect/>
          </a:stretch>
        </p:blipFill>
        <p:spPr>
          <a:xfrm>
            <a:off x="311700" y="1165000"/>
            <a:ext cx="3264800" cy="3339000"/>
          </a:xfrm>
          <a:prstGeom prst="rect">
            <a:avLst/>
          </a:prstGeom>
          <a:noFill/>
          <a:ln>
            <a:noFill/>
          </a:ln>
        </p:spPr>
      </p:pic>
      <p:pic>
        <p:nvPicPr>
          <p:cNvPr id="759" name="Shape 759"/>
          <p:cNvPicPr preferRelativeResize="0"/>
          <p:nvPr/>
        </p:nvPicPr>
        <p:blipFill>
          <a:blip r:embed="rId4">
            <a:alphaModFix/>
          </a:blip>
          <a:stretch>
            <a:fillRect/>
          </a:stretch>
        </p:blipFill>
        <p:spPr>
          <a:xfrm>
            <a:off x="4102488" y="2321475"/>
            <a:ext cx="4486275" cy="1866900"/>
          </a:xfrm>
          <a:prstGeom prst="rect">
            <a:avLst/>
          </a:prstGeom>
          <a:noFill/>
          <a:ln>
            <a:noFill/>
          </a:ln>
        </p:spPr>
      </p:pic>
      <p:cxnSp>
        <p:nvCxnSpPr>
          <p:cNvPr id="760" name="Shape 760"/>
          <p:cNvCxnSpPr/>
          <p:nvPr/>
        </p:nvCxnSpPr>
        <p:spPr>
          <a:xfrm rot="10800000">
            <a:off x="7961475" y="3652475"/>
            <a:ext cx="341700" cy="2889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Decision Tree (Autonomous)</a:t>
            </a:r>
            <a:endParaRPr/>
          </a:p>
          <a:p>
            <a:pPr marL="0" lvl="0" indent="0">
              <a:spcBef>
                <a:spcPts val="0"/>
              </a:spcBef>
              <a:spcAft>
                <a:spcPts val="0"/>
              </a:spcAft>
              <a:buNone/>
            </a:pPr>
            <a:endParaRPr/>
          </a:p>
        </p:txBody>
      </p:sp>
      <p:sp>
        <p:nvSpPr>
          <p:cNvPr id="766" name="Shape 76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767" name="Shape 76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77</a:t>
            </a:fld>
            <a:endParaRPr/>
          </a:p>
        </p:txBody>
      </p:sp>
      <p:pic>
        <p:nvPicPr>
          <p:cNvPr id="768" name="Shape 768"/>
          <p:cNvPicPr preferRelativeResize="0"/>
          <p:nvPr/>
        </p:nvPicPr>
        <p:blipFill>
          <a:blip r:embed="rId3">
            <a:alphaModFix/>
          </a:blip>
          <a:stretch>
            <a:fillRect/>
          </a:stretch>
        </p:blipFill>
        <p:spPr>
          <a:xfrm>
            <a:off x="1245502" y="1017788"/>
            <a:ext cx="5665025" cy="41288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Shape 77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Decision Tree (Autonomous)</a:t>
            </a:r>
            <a:endParaRPr/>
          </a:p>
        </p:txBody>
      </p:sp>
      <p:sp>
        <p:nvSpPr>
          <p:cNvPr id="774" name="Shape 77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775" name="Shape 77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78</a:t>
            </a:fld>
            <a:endParaRPr/>
          </a:p>
        </p:txBody>
      </p:sp>
      <p:pic>
        <p:nvPicPr>
          <p:cNvPr id="776" name="Shape 776"/>
          <p:cNvPicPr preferRelativeResize="0"/>
          <p:nvPr/>
        </p:nvPicPr>
        <p:blipFill>
          <a:blip r:embed="rId3">
            <a:alphaModFix/>
          </a:blip>
          <a:stretch>
            <a:fillRect/>
          </a:stretch>
        </p:blipFill>
        <p:spPr>
          <a:xfrm>
            <a:off x="403675" y="912575"/>
            <a:ext cx="3314376" cy="2351176"/>
          </a:xfrm>
          <a:prstGeom prst="rect">
            <a:avLst/>
          </a:prstGeom>
          <a:noFill/>
          <a:ln>
            <a:noFill/>
          </a:ln>
        </p:spPr>
      </p:pic>
      <p:pic>
        <p:nvPicPr>
          <p:cNvPr id="777" name="Shape 777"/>
          <p:cNvPicPr preferRelativeResize="0"/>
          <p:nvPr/>
        </p:nvPicPr>
        <p:blipFill>
          <a:blip r:embed="rId4">
            <a:alphaModFix/>
          </a:blip>
          <a:stretch>
            <a:fillRect/>
          </a:stretch>
        </p:blipFill>
        <p:spPr>
          <a:xfrm>
            <a:off x="3718050" y="915562"/>
            <a:ext cx="3314376" cy="2345201"/>
          </a:xfrm>
          <a:prstGeom prst="rect">
            <a:avLst/>
          </a:prstGeom>
          <a:noFill/>
          <a:ln>
            <a:noFill/>
          </a:ln>
        </p:spPr>
      </p:pic>
      <p:pic>
        <p:nvPicPr>
          <p:cNvPr id="778" name="Shape 778"/>
          <p:cNvPicPr preferRelativeResize="0"/>
          <p:nvPr/>
        </p:nvPicPr>
        <p:blipFill>
          <a:blip r:embed="rId5">
            <a:alphaModFix/>
          </a:blip>
          <a:stretch>
            <a:fillRect/>
          </a:stretch>
        </p:blipFill>
        <p:spPr>
          <a:xfrm>
            <a:off x="4268013" y="3260775"/>
            <a:ext cx="4258114" cy="1768200"/>
          </a:xfrm>
          <a:prstGeom prst="rect">
            <a:avLst/>
          </a:prstGeom>
          <a:noFill/>
          <a:ln>
            <a:noFill/>
          </a:ln>
        </p:spPr>
      </p:pic>
      <p:pic>
        <p:nvPicPr>
          <p:cNvPr id="779" name="Shape 779"/>
          <p:cNvPicPr preferRelativeResize="0"/>
          <p:nvPr/>
        </p:nvPicPr>
        <p:blipFill>
          <a:blip r:embed="rId6">
            <a:alphaModFix/>
          </a:blip>
          <a:stretch>
            <a:fillRect/>
          </a:stretch>
        </p:blipFill>
        <p:spPr>
          <a:xfrm>
            <a:off x="729000" y="3205000"/>
            <a:ext cx="3080924" cy="18797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Shape 78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Model Comparison (Decision Tree)</a:t>
            </a:r>
            <a:endParaRPr/>
          </a:p>
          <a:p>
            <a:pPr marL="0" lvl="0" indent="0">
              <a:spcBef>
                <a:spcPts val="0"/>
              </a:spcBef>
              <a:spcAft>
                <a:spcPts val="0"/>
              </a:spcAft>
              <a:buNone/>
            </a:pPr>
            <a:endParaRPr/>
          </a:p>
        </p:txBody>
      </p:sp>
      <p:sp>
        <p:nvSpPr>
          <p:cNvPr id="785" name="Shape 785"/>
          <p:cNvSpPr txBox="1">
            <a:spLocks noGrp="1"/>
          </p:cNvSpPr>
          <p:nvPr>
            <p:ph type="body" idx="1"/>
          </p:nvPr>
        </p:nvSpPr>
        <p:spPr>
          <a:xfrm>
            <a:off x="311700" y="1017800"/>
            <a:ext cx="4260300" cy="3339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Decision Tree (Autonomous) has the highest ROC</a:t>
            </a:r>
            <a:endParaRPr/>
          </a:p>
          <a:p>
            <a:pPr marL="0" lvl="0" indent="0">
              <a:spcBef>
                <a:spcPts val="1600"/>
              </a:spcBef>
              <a:spcAft>
                <a:spcPts val="1600"/>
              </a:spcAft>
              <a:buNone/>
            </a:pPr>
            <a:r>
              <a:rPr lang="zh-TW"/>
              <a:t>Will join final model comparison</a:t>
            </a:r>
            <a:endParaRPr/>
          </a:p>
        </p:txBody>
      </p:sp>
      <p:sp>
        <p:nvSpPr>
          <p:cNvPr id="786" name="Shape 786"/>
          <p:cNvSpPr txBox="1">
            <a:spLocks noGrp="1"/>
          </p:cNvSpPr>
          <p:nvPr>
            <p:ph type="sldNum" idx="12"/>
          </p:nvPr>
        </p:nvSpPr>
        <p:spPr>
          <a:xfrm>
            <a:off x="8595306" y="4578065"/>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79</a:t>
            </a:fld>
            <a:endParaRPr/>
          </a:p>
        </p:txBody>
      </p:sp>
      <p:pic>
        <p:nvPicPr>
          <p:cNvPr id="787" name="Shape 787"/>
          <p:cNvPicPr preferRelativeResize="0"/>
          <p:nvPr/>
        </p:nvPicPr>
        <p:blipFill>
          <a:blip r:embed="rId3">
            <a:alphaModFix/>
          </a:blip>
          <a:stretch>
            <a:fillRect/>
          </a:stretch>
        </p:blipFill>
        <p:spPr>
          <a:xfrm>
            <a:off x="4845600" y="926623"/>
            <a:ext cx="3986700" cy="3945500"/>
          </a:xfrm>
          <a:prstGeom prst="rect">
            <a:avLst/>
          </a:prstGeom>
          <a:noFill/>
          <a:ln>
            <a:noFill/>
          </a:ln>
        </p:spPr>
      </p:pic>
      <p:graphicFrame>
        <p:nvGraphicFramePr>
          <p:cNvPr id="788" name="Shape 788"/>
          <p:cNvGraphicFramePr/>
          <p:nvPr/>
        </p:nvGraphicFramePr>
        <p:xfrm>
          <a:off x="389038" y="2203900"/>
          <a:ext cx="3000000" cy="3000000"/>
        </p:xfrm>
        <a:graphic>
          <a:graphicData uri="http://schemas.openxmlformats.org/drawingml/2006/table">
            <a:tbl>
              <a:tblPr>
                <a:noFill/>
                <a:tableStyleId>{4CA87A06-4CA7-478D-B5B5-7D05A0335A67}</a:tableStyleId>
              </a:tblPr>
              <a:tblGrid>
                <a:gridCol w="1341700">
                  <a:extLst>
                    <a:ext uri="{9D8B030D-6E8A-4147-A177-3AD203B41FA5}">
                      <a16:colId xmlns:a16="http://schemas.microsoft.com/office/drawing/2014/main" val="20000"/>
                    </a:ext>
                  </a:extLst>
                </a:gridCol>
                <a:gridCol w="761300">
                  <a:extLst>
                    <a:ext uri="{9D8B030D-6E8A-4147-A177-3AD203B41FA5}">
                      <a16:colId xmlns:a16="http://schemas.microsoft.com/office/drawing/2014/main" val="20001"/>
                    </a:ext>
                  </a:extLst>
                </a:gridCol>
                <a:gridCol w="958125">
                  <a:extLst>
                    <a:ext uri="{9D8B030D-6E8A-4147-A177-3AD203B41FA5}">
                      <a16:colId xmlns:a16="http://schemas.microsoft.com/office/drawing/2014/main" val="20002"/>
                    </a:ext>
                  </a:extLst>
                </a:gridCol>
                <a:gridCol w="1044475">
                  <a:extLst>
                    <a:ext uri="{9D8B030D-6E8A-4147-A177-3AD203B41FA5}">
                      <a16:colId xmlns:a16="http://schemas.microsoft.com/office/drawing/2014/main" val="20003"/>
                    </a:ext>
                  </a:extLst>
                </a:gridCol>
              </a:tblGrid>
              <a:tr h="381000">
                <a:tc>
                  <a:txBody>
                    <a:bodyPr/>
                    <a:lstStyle/>
                    <a:p>
                      <a:pPr marL="0" lvl="0" indent="0" rtl="0">
                        <a:lnSpc>
                          <a:spcPct val="115000"/>
                        </a:lnSpc>
                        <a:spcBef>
                          <a:spcPts val="0"/>
                        </a:spcBef>
                        <a:spcAft>
                          <a:spcPts val="0"/>
                        </a:spcAft>
                        <a:buNone/>
                      </a:pPr>
                      <a:r>
                        <a:rPr lang="zh-TW" sz="1200">
                          <a:latin typeface="Roboto"/>
                          <a:ea typeface="Roboto"/>
                          <a:cs typeface="Roboto"/>
                          <a:sym typeface="Roboto"/>
                        </a:rPr>
                        <a:t>Model Description</a:t>
                      </a:r>
                      <a:endParaRPr sz="1200">
                        <a:latin typeface="Roboto"/>
                        <a:ea typeface="Roboto"/>
                        <a:cs typeface="Roboto"/>
                        <a:sym typeface="Roboto"/>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zh-TW" sz="1200">
                          <a:latin typeface="Roboto"/>
                          <a:ea typeface="Roboto"/>
                          <a:cs typeface="Roboto"/>
                          <a:sym typeface="Roboto"/>
                        </a:rPr>
                        <a:t>Valid: Misclassification Rate</a:t>
                      </a:r>
                      <a:endParaRPr sz="1200">
                        <a:latin typeface="Roboto"/>
                        <a:ea typeface="Roboto"/>
                        <a:cs typeface="Roboto"/>
                        <a:sym typeface="Roboto"/>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zh-TW" sz="1200">
                          <a:latin typeface="Roboto"/>
                          <a:ea typeface="Roboto"/>
                          <a:cs typeface="Roboto"/>
                          <a:sym typeface="Roboto"/>
                        </a:rPr>
                        <a:t>Valid: Average Squared Error</a:t>
                      </a:r>
                      <a:endParaRPr sz="1200">
                        <a:latin typeface="Roboto"/>
                        <a:ea typeface="Roboto"/>
                        <a:cs typeface="Roboto"/>
                        <a:sym typeface="Roboto"/>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zh-TW" sz="1200">
                          <a:latin typeface="Roboto"/>
                          <a:ea typeface="Roboto"/>
                          <a:cs typeface="Roboto"/>
                          <a:sym typeface="Roboto"/>
                        </a:rPr>
                        <a:t>Valid: Kolmogorov-Smirnov Statistic</a:t>
                      </a:r>
                      <a:endParaRPr sz="1200">
                        <a:latin typeface="Roboto"/>
                        <a:ea typeface="Roboto"/>
                        <a:cs typeface="Roboto"/>
                        <a:sym typeface="Roboto"/>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rtl="0">
                        <a:lnSpc>
                          <a:spcPct val="115000"/>
                        </a:lnSpc>
                        <a:spcBef>
                          <a:spcPts val="0"/>
                        </a:spcBef>
                        <a:spcAft>
                          <a:spcPts val="0"/>
                        </a:spcAft>
                        <a:buNone/>
                      </a:pPr>
                      <a:r>
                        <a:rPr lang="zh-TW" sz="1200">
                          <a:latin typeface="Roboto"/>
                          <a:ea typeface="Roboto"/>
                          <a:cs typeface="Roboto"/>
                          <a:sym typeface="Roboto"/>
                        </a:rPr>
                        <a:t>Decision Tree (Autonomously)</a:t>
                      </a:r>
                      <a:endParaRPr sz="1200">
                        <a:latin typeface="Roboto"/>
                        <a:ea typeface="Roboto"/>
                        <a:cs typeface="Roboto"/>
                        <a:sym typeface="Roboto"/>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tc>
                  <a:txBody>
                    <a:bodyPr/>
                    <a:lstStyle/>
                    <a:p>
                      <a:pPr marL="0" lvl="0" indent="0" algn="r" rtl="0">
                        <a:lnSpc>
                          <a:spcPct val="115000"/>
                        </a:lnSpc>
                        <a:spcBef>
                          <a:spcPts val="0"/>
                        </a:spcBef>
                        <a:spcAft>
                          <a:spcPts val="0"/>
                        </a:spcAft>
                        <a:buNone/>
                      </a:pPr>
                      <a:r>
                        <a:rPr lang="zh-TW" sz="1200">
                          <a:latin typeface="Roboto"/>
                          <a:ea typeface="Roboto"/>
                          <a:cs typeface="Roboto"/>
                          <a:sym typeface="Roboto"/>
                        </a:rPr>
                        <a:t>0.114</a:t>
                      </a:r>
                      <a:endParaRPr sz="1200">
                        <a:latin typeface="Roboto"/>
                        <a:ea typeface="Roboto"/>
                        <a:cs typeface="Roboto"/>
                        <a:sym typeface="Roboto"/>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tc>
                  <a:txBody>
                    <a:bodyPr/>
                    <a:lstStyle/>
                    <a:p>
                      <a:pPr marL="0" lvl="0" indent="0" algn="r" rtl="0">
                        <a:lnSpc>
                          <a:spcPct val="115000"/>
                        </a:lnSpc>
                        <a:spcBef>
                          <a:spcPts val="0"/>
                        </a:spcBef>
                        <a:spcAft>
                          <a:spcPts val="0"/>
                        </a:spcAft>
                        <a:buNone/>
                      </a:pPr>
                      <a:r>
                        <a:rPr lang="zh-TW" sz="1200">
                          <a:latin typeface="Roboto"/>
                          <a:ea typeface="Roboto"/>
                          <a:cs typeface="Roboto"/>
                          <a:sym typeface="Roboto"/>
                        </a:rPr>
                        <a:t>0.08344072</a:t>
                      </a:r>
                      <a:endParaRPr sz="1200">
                        <a:latin typeface="Roboto"/>
                        <a:ea typeface="Roboto"/>
                        <a:cs typeface="Roboto"/>
                        <a:sym typeface="Roboto"/>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tc>
                  <a:txBody>
                    <a:bodyPr/>
                    <a:lstStyle/>
                    <a:p>
                      <a:pPr marL="0" lvl="0" indent="0" algn="r" rtl="0">
                        <a:lnSpc>
                          <a:spcPct val="115000"/>
                        </a:lnSpc>
                        <a:spcBef>
                          <a:spcPts val="0"/>
                        </a:spcBef>
                        <a:spcAft>
                          <a:spcPts val="0"/>
                        </a:spcAft>
                        <a:buNone/>
                      </a:pPr>
                      <a:r>
                        <a:rPr lang="zh-TW" sz="1200">
                          <a:latin typeface="Roboto"/>
                          <a:ea typeface="Roboto"/>
                          <a:cs typeface="Roboto"/>
                          <a:sym typeface="Roboto"/>
                        </a:rPr>
                        <a:t>0.782</a:t>
                      </a:r>
                      <a:endParaRPr sz="1200">
                        <a:latin typeface="Roboto"/>
                        <a:ea typeface="Roboto"/>
                        <a:cs typeface="Roboto"/>
                        <a:sym typeface="Roboto"/>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extLst>
                  <a:ext uri="{0D108BD9-81ED-4DB2-BD59-A6C34878D82A}">
                    <a16:rowId xmlns:a16="http://schemas.microsoft.com/office/drawing/2014/main" val="10001"/>
                  </a:ext>
                </a:extLst>
              </a:tr>
              <a:tr h="381000">
                <a:tc>
                  <a:txBody>
                    <a:bodyPr/>
                    <a:lstStyle/>
                    <a:p>
                      <a:pPr marL="0" lvl="0" indent="0" rtl="0">
                        <a:lnSpc>
                          <a:spcPct val="115000"/>
                        </a:lnSpc>
                        <a:spcBef>
                          <a:spcPts val="0"/>
                        </a:spcBef>
                        <a:spcAft>
                          <a:spcPts val="0"/>
                        </a:spcAft>
                        <a:buNone/>
                      </a:pPr>
                      <a:r>
                        <a:rPr lang="zh-TW" sz="1200">
                          <a:latin typeface="Roboto"/>
                          <a:ea typeface="Roboto"/>
                          <a:cs typeface="Roboto"/>
                          <a:sym typeface="Roboto"/>
                        </a:rPr>
                        <a:t>Decision Tree (automatically)</a:t>
                      </a:r>
                      <a:endParaRPr sz="1200">
                        <a:latin typeface="Roboto"/>
                        <a:ea typeface="Roboto"/>
                        <a:cs typeface="Roboto"/>
                        <a:sym typeface="Roboto"/>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zh-TW" sz="1200">
                          <a:latin typeface="Roboto"/>
                          <a:ea typeface="Roboto"/>
                          <a:cs typeface="Roboto"/>
                          <a:sym typeface="Roboto"/>
                        </a:rPr>
                        <a:t>0.216</a:t>
                      </a:r>
                      <a:endParaRPr sz="1200">
                        <a:latin typeface="Roboto"/>
                        <a:ea typeface="Roboto"/>
                        <a:cs typeface="Roboto"/>
                        <a:sym typeface="Roboto"/>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zh-TW" sz="1200">
                          <a:latin typeface="Roboto"/>
                          <a:ea typeface="Roboto"/>
                          <a:cs typeface="Roboto"/>
                          <a:sym typeface="Roboto"/>
                        </a:rPr>
                        <a:t>0.17201950</a:t>
                      </a:r>
                      <a:endParaRPr sz="1200">
                        <a:latin typeface="Roboto"/>
                        <a:ea typeface="Roboto"/>
                        <a:cs typeface="Roboto"/>
                        <a:sym typeface="Roboto"/>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zh-TW" sz="1200">
                          <a:latin typeface="Roboto"/>
                          <a:ea typeface="Roboto"/>
                          <a:cs typeface="Roboto"/>
                          <a:sym typeface="Roboto"/>
                        </a:rPr>
                        <a:t>0.562</a:t>
                      </a:r>
                      <a:endParaRPr sz="1200">
                        <a:latin typeface="Roboto"/>
                        <a:ea typeface="Roboto"/>
                        <a:cs typeface="Roboto"/>
                        <a:sym typeface="Roboto"/>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rtl="0">
                        <a:lnSpc>
                          <a:spcPct val="115000"/>
                        </a:lnSpc>
                        <a:spcBef>
                          <a:spcPts val="0"/>
                        </a:spcBef>
                        <a:spcAft>
                          <a:spcPts val="0"/>
                        </a:spcAft>
                        <a:buNone/>
                      </a:pPr>
                      <a:r>
                        <a:rPr lang="zh-TW" sz="1200">
                          <a:latin typeface="Roboto"/>
                          <a:ea typeface="Roboto"/>
                          <a:cs typeface="Roboto"/>
                          <a:sym typeface="Roboto"/>
                        </a:rPr>
                        <a:t>Decision Tree(Manually)</a:t>
                      </a:r>
                      <a:endParaRPr sz="1200">
                        <a:latin typeface="Roboto"/>
                        <a:ea typeface="Roboto"/>
                        <a:cs typeface="Roboto"/>
                        <a:sym typeface="Roboto"/>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zh-TW" sz="1200">
                          <a:latin typeface="Roboto"/>
                          <a:ea typeface="Roboto"/>
                          <a:cs typeface="Roboto"/>
                          <a:sym typeface="Roboto"/>
                        </a:rPr>
                        <a:t>0.236</a:t>
                      </a:r>
                      <a:endParaRPr sz="1200">
                        <a:latin typeface="Roboto"/>
                        <a:ea typeface="Roboto"/>
                        <a:cs typeface="Roboto"/>
                        <a:sym typeface="Roboto"/>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zh-TW" sz="1200">
                          <a:latin typeface="Roboto"/>
                          <a:ea typeface="Roboto"/>
                          <a:cs typeface="Roboto"/>
                          <a:sym typeface="Roboto"/>
                        </a:rPr>
                        <a:t>0.17832837</a:t>
                      </a:r>
                      <a:endParaRPr sz="1200">
                        <a:latin typeface="Roboto"/>
                        <a:ea typeface="Roboto"/>
                        <a:cs typeface="Roboto"/>
                        <a:sym typeface="Roboto"/>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zh-TW" sz="1200">
                          <a:latin typeface="Roboto"/>
                          <a:ea typeface="Roboto"/>
                          <a:cs typeface="Roboto"/>
                          <a:sym typeface="Roboto"/>
                        </a:rPr>
                        <a:t>0.531</a:t>
                      </a:r>
                      <a:endParaRPr sz="1200">
                        <a:latin typeface="Roboto"/>
                        <a:ea typeface="Roboto"/>
                        <a:cs typeface="Roboto"/>
                        <a:sym typeface="Roboto"/>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1 - Models</a:t>
            </a:r>
            <a:endParaRPr/>
          </a:p>
        </p:txBody>
      </p:sp>
      <p:sp>
        <p:nvSpPr>
          <p:cNvPr id="135" name="Shape 135"/>
          <p:cNvSpPr txBox="1">
            <a:spLocks noGrp="1"/>
          </p:cNvSpPr>
          <p:nvPr>
            <p:ph type="body" idx="1"/>
          </p:nvPr>
        </p:nvSpPr>
        <p:spPr>
          <a:xfrm>
            <a:off x="4302350" y="2374950"/>
            <a:ext cx="1340100" cy="3936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zh-TW" sz="1400"/>
              <a:t>Credit scoring</a:t>
            </a:r>
            <a:endParaRPr sz="1400"/>
          </a:p>
        </p:txBody>
      </p:sp>
      <p:sp>
        <p:nvSpPr>
          <p:cNvPr id="136" name="Shape 13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8</a:t>
            </a:fld>
            <a:endParaRPr/>
          </a:p>
        </p:txBody>
      </p:sp>
      <p:pic>
        <p:nvPicPr>
          <p:cNvPr id="137" name="Shape 137"/>
          <p:cNvPicPr preferRelativeResize="0"/>
          <p:nvPr/>
        </p:nvPicPr>
        <p:blipFill>
          <a:blip r:embed="rId3">
            <a:alphaModFix/>
          </a:blip>
          <a:stretch>
            <a:fillRect/>
          </a:stretch>
        </p:blipFill>
        <p:spPr>
          <a:xfrm>
            <a:off x="311700" y="1229875"/>
            <a:ext cx="8633999" cy="3658675"/>
          </a:xfrm>
          <a:prstGeom prst="rect">
            <a:avLst/>
          </a:prstGeom>
          <a:noFill/>
          <a:ln>
            <a:noFill/>
          </a:ln>
        </p:spPr>
      </p:pic>
      <p:sp>
        <p:nvSpPr>
          <p:cNvPr id="138" name="Shape 138"/>
          <p:cNvSpPr txBox="1"/>
          <p:nvPr/>
        </p:nvSpPr>
        <p:spPr>
          <a:xfrm>
            <a:off x="311700" y="944500"/>
            <a:ext cx="5265300" cy="340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TW" b="1">
                <a:solidFill>
                  <a:schemeClr val="dk2"/>
                </a:solidFill>
                <a:latin typeface="Roboto"/>
                <a:ea typeface="Roboto"/>
                <a:cs typeface="Roboto"/>
                <a:sym typeface="Roboto"/>
              </a:rPr>
              <a:t>Logistic regression, Credit Scoring, Decision trees</a:t>
            </a:r>
            <a:endParaRPr b="1">
              <a:solidFill>
                <a:schemeClr val="dk2"/>
              </a:solidFill>
              <a:latin typeface="Roboto"/>
              <a:ea typeface="Roboto"/>
              <a:cs typeface="Roboto"/>
              <a:sym typeface="Roboto"/>
            </a:endParaRPr>
          </a:p>
          <a:p>
            <a:pPr marL="0" lvl="0" indent="0">
              <a:spcBef>
                <a:spcPts val="1600"/>
              </a:spcBef>
              <a:spcAft>
                <a:spcPts val="0"/>
              </a:spcAft>
              <a:buNone/>
            </a:pP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Shape 79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Findings from decision tree</a:t>
            </a:r>
            <a:endParaRPr/>
          </a:p>
        </p:txBody>
      </p:sp>
      <p:sp>
        <p:nvSpPr>
          <p:cNvPr id="794" name="Shape 79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8-leaf Decision Tree will be selected to predict if a particular customer will reposond/accept bank’s marketing campaign</a:t>
            </a:r>
            <a:endParaRPr/>
          </a:p>
          <a:p>
            <a:pPr marL="457200" lvl="0" indent="-342900" rtl="0">
              <a:spcBef>
                <a:spcPts val="0"/>
              </a:spcBef>
              <a:spcAft>
                <a:spcPts val="0"/>
              </a:spcAft>
              <a:buSzPts val="1800"/>
              <a:buChar char="●"/>
            </a:pPr>
            <a:r>
              <a:rPr lang="zh-TW"/>
              <a:t>For customers who contact with us more than 5.5 times, with occupation housemaid are more likely to subscribe deposit</a:t>
            </a:r>
            <a:endParaRPr/>
          </a:p>
          <a:p>
            <a:pPr marL="457200" lvl="0" indent="-342900" rtl="0">
              <a:spcBef>
                <a:spcPts val="0"/>
              </a:spcBef>
              <a:spcAft>
                <a:spcPts val="0"/>
              </a:spcAft>
              <a:buSzPts val="1800"/>
              <a:buChar char="●"/>
            </a:pPr>
            <a:r>
              <a:rPr lang="zh-TW"/>
              <a:t>For customers who contact with us less than 5.5 times, with occupation other than housemaid and age less than 54.5 are far less likely to subscribe deposit</a:t>
            </a:r>
            <a:endParaRPr/>
          </a:p>
          <a:p>
            <a:pPr marL="457200" lvl="0" indent="-342900">
              <a:spcBef>
                <a:spcPts val="0"/>
              </a:spcBef>
              <a:spcAft>
                <a:spcPts val="0"/>
              </a:spcAft>
              <a:buSzPts val="1800"/>
              <a:buChar char="●"/>
            </a:pPr>
            <a:r>
              <a:rPr lang="zh-TW"/>
              <a:t>For customers who contact with us more than 5.5 times, with less than 4.5 times times having contact with other marketing campaigns from bank are more likely to subscribe deposit.</a:t>
            </a:r>
            <a:endParaRPr/>
          </a:p>
        </p:txBody>
      </p:sp>
      <p:sp>
        <p:nvSpPr>
          <p:cNvPr id="795" name="Shape 79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logistic Regression</a:t>
            </a:r>
            <a:endParaRPr/>
          </a:p>
          <a:p>
            <a:pPr marL="0" lvl="0" indent="0">
              <a:spcBef>
                <a:spcPts val="0"/>
              </a:spcBef>
              <a:spcAft>
                <a:spcPts val="0"/>
              </a:spcAft>
              <a:buNone/>
            </a:pPr>
            <a:endParaRPr/>
          </a:p>
        </p:txBody>
      </p:sp>
      <p:sp>
        <p:nvSpPr>
          <p:cNvPr id="801" name="Shape 801"/>
          <p:cNvSpPr txBox="1">
            <a:spLocks noGrp="1"/>
          </p:cNvSpPr>
          <p:nvPr>
            <p:ph type="body" idx="1"/>
          </p:nvPr>
        </p:nvSpPr>
        <p:spPr>
          <a:xfrm>
            <a:off x="311700" y="1229875"/>
            <a:ext cx="5646600" cy="3339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Use log transformation to regulate skewed distribution in last contact duration and number of </a:t>
            </a:r>
            <a:endParaRPr/>
          </a:p>
          <a:p>
            <a:pPr marL="0" lvl="0" indent="0">
              <a:spcBef>
                <a:spcPts val="1600"/>
              </a:spcBef>
              <a:spcAft>
                <a:spcPts val="1600"/>
              </a:spcAft>
              <a:buNone/>
            </a:pPr>
            <a:endParaRPr/>
          </a:p>
        </p:txBody>
      </p:sp>
      <p:sp>
        <p:nvSpPr>
          <p:cNvPr id="802" name="Shape 80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81</a:t>
            </a:fld>
            <a:endParaRPr/>
          </a:p>
        </p:txBody>
      </p:sp>
      <p:pic>
        <p:nvPicPr>
          <p:cNvPr id="803" name="Shape 803"/>
          <p:cNvPicPr preferRelativeResize="0"/>
          <p:nvPr/>
        </p:nvPicPr>
        <p:blipFill>
          <a:blip r:embed="rId3">
            <a:alphaModFix/>
          </a:blip>
          <a:stretch>
            <a:fillRect/>
          </a:stretch>
        </p:blipFill>
        <p:spPr>
          <a:xfrm>
            <a:off x="311700" y="3774576"/>
            <a:ext cx="8520601" cy="794310"/>
          </a:xfrm>
          <a:prstGeom prst="rect">
            <a:avLst/>
          </a:prstGeom>
          <a:noFill/>
          <a:ln>
            <a:noFill/>
          </a:ln>
        </p:spPr>
      </p:pic>
      <p:pic>
        <p:nvPicPr>
          <p:cNvPr id="804" name="Shape 804"/>
          <p:cNvPicPr preferRelativeResize="0"/>
          <p:nvPr/>
        </p:nvPicPr>
        <p:blipFill>
          <a:blip r:embed="rId4">
            <a:alphaModFix/>
          </a:blip>
          <a:stretch>
            <a:fillRect/>
          </a:stretch>
        </p:blipFill>
        <p:spPr>
          <a:xfrm>
            <a:off x="5958425" y="686500"/>
            <a:ext cx="2873875" cy="2941635"/>
          </a:xfrm>
          <a:prstGeom prst="rect">
            <a:avLst/>
          </a:prstGeom>
          <a:noFill/>
          <a:ln>
            <a:noFill/>
          </a:ln>
        </p:spPr>
      </p:pic>
      <p:pic>
        <p:nvPicPr>
          <p:cNvPr id="805" name="Shape 805"/>
          <p:cNvPicPr preferRelativeResize="0"/>
          <p:nvPr/>
        </p:nvPicPr>
        <p:blipFill rotWithShape="1">
          <a:blip r:embed="rId5">
            <a:alphaModFix/>
          </a:blip>
          <a:srcRect l="36443" r="31046" b="57850"/>
          <a:stretch/>
        </p:blipFill>
        <p:spPr>
          <a:xfrm>
            <a:off x="735725" y="1934550"/>
            <a:ext cx="3531325" cy="16935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Shape 81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logistic Regression</a:t>
            </a:r>
            <a:endParaRPr/>
          </a:p>
          <a:p>
            <a:pPr marL="0" lvl="0" indent="0">
              <a:spcBef>
                <a:spcPts val="0"/>
              </a:spcBef>
              <a:spcAft>
                <a:spcPts val="0"/>
              </a:spcAft>
              <a:buNone/>
            </a:pPr>
            <a:endParaRPr/>
          </a:p>
        </p:txBody>
      </p:sp>
      <p:sp>
        <p:nvSpPr>
          <p:cNvPr id="811" name="Shape 81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812" name="Shape 8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82</a:t>
            </a:fld>
            <a:endParaRPr/>
          </a:p>
        </p:txBody>
      </p:sp>
      <p:pic>
        <p:nvPicPr>
          <p:cNvPr id="813" name="Shape 813"/>
          <p:cNvPicPr preferRelativeResize="0"/>
          <p:nvPr/>
        </p:nvPicPr>
        <p:blipFill>
          <a:blip r:embed="rId3">
            <a:alphaModFix/>
          </a:blip>
          <a:stretch>
            <a:fillRect/>
          </a:stretch>
        </p:blipFill>
        <p:spPr>
          <a:xfrm>
            <a:off x="385745" y="1223957"/>
            <a:ext cx="2662225" cy="2695575"/>
          </a:xfrm>
          <a:prstGeom prst="rect">
            <a:avLst/>
          </a:prstGeom>
          <a:noFill/>
          <a:ln>
            <a:noFill/>
          </a:ln>
        </p:spPr>
      </p:pic>
      <p:pic>
        <p:nvPicPr>
          <p:cNvPr id="814" name="Shape 814"/>
          <p:cNvPicPr preferRelativeResize="0"/>
          <p:nvPr/>
        </p:nvPicPr>
        <p:blipFill>
          <a:blip r:embed="rId4">
            <a:alphaModFix/>
          </a:blip>
          <a:stretch>
            <a:fillRect/>
          </a:stretch>
        </p:blipFill>
        <p:spPr>
          <a:xfrm>
            <a:off x="3194571" y="1339983"/>
            <a:ext cx="2754850" cy="2463525"/>
          </a:xfrm>
          <a:prstGeom prst="rect">
            <a:avLst/>
          </a:prstGeom>
          <a:noFill/>
          <a:ln>
            <a:noFill/>
          </a:ln>
        </p:spPr>
      </p:pic>
      <p:pic>
        <p:nvPicPr>
          <p:cNvPr id="815" name="Shape 815"/>
          <p:cNvPicPr preferRelativeResize="0"/>
          <p:nvPr/>
        </p:nvPicPr>
        <p:blipFill>
          <a:blip r:embed="rId5">
            <a:alphaModFix/>
          </a:blip>
          <a:stretch>
            <a:fillRect/>
          </a:stretch>
        </p:blipFill>
        <p:spPr>
          <a:xfrm>
            <a:off x="5949425" y="786447"/>
            <a:ext cx="3179375" cy="3864751"/>
          </a:xfrm>
          <a:prstGeom prst="rect">
            <a:avLst/>
          </a:prstGeom>
          <a:noFill/>
          <a:ln>
            <a:noFill/>
          </a:ln>
        </p:spPr>
      </p:pic>
      <p:sp>
        <p:nvSpPr>
          <p:cNvPr id="816" name="Shape 816"/>
          <p:cNvSpPr/>
          <p:nvPr/>
        </p:nvSpPr>
        <p:spPr>
          <a:xfrm>
            <a:off x="6096025" y="1229875"/>
            <a:ext cx="2966100" cy="393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17" name="Shape 817"/>
          <p:cNvCxnSpPr/>
          <p:nvPr/>
        </p:nvCxnSpPr>
        <p:spPr>
          <a:xfrm rot="10800000" flipH="1">
            <a:off x="262750" y="2299025"/>
            <a:ext cx="2995500" cy="26400"/>
          </a:xfrm>
          <a:prstGeom prst="straightConnector1">
            <a:avLst/>
          </a:prstGeom>
          <a:noFill/>
          <a:ln w="19050" cap="flat" cmpd="sng">
            <a:solidFill>
              <a:srgbClr val="FF0000"/>
            </a:solidFill>
            <a:prstDash val="solid"/>
            <a:round/>
            <a:headEnd type="none" w="med" len="med"/>
            <a:tailEnd type="none" w="med" len="med"/>
          </a:ln>
        </p:spPr>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Shape 82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logistic Regression (Stepwise)</a:t>
            </a:r>
            <a:endParaRPr/>
          </a:p>
          <a:p>
            <a:pPr marL="0" lvl="0" indent="0">
              <a:spcBef>
                <a:spcPts val="0"/>
              </a:spcBef>
              <a:spcAft>
                <a:spcPts val="0"/>
              </a:spcAft>
              <a:buNone/>
            </a:pPr>
            <a:endParaRPr/>
          </a:p>
        </p:txBody>
      </p:sp>
      <p:sp>
        <p:nvSpPr>
          <p:cNvPr id="823" name="Shape 82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zh-TW"/>
              <a:t>with a=0.1</a:t>
            </a:r>
            <a:endParaRPr/>
          </a:p>
        </p:txBody>
      </p:sp>
      <p:sp>
        <p:nvSpPr>
          <p:cNvPr id="824" name="Shape 82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83</a:t>
            </a:fld>
            <a:endParaRPr/>
          </a:p>
        </p:txBody>
      </p:sp>
      <p:pic>
        <p:nvPicPr>
          <p:cNvPr id="825" name="Shape 825"/>
          <p:cNvPicPr preferRelativeResize="0"/>
          <p:nvPr/>
        </p:nvPicPr>
        <p:blipFill>
          <a:blip r:embed="rId3">
            <a:alphaModFix/>
          </a:blip>
          <a:stretch>
            <a:fillRect/>
          </a:stretch>
        </p:blipFill>
        <p:spPr>
          <a:xfrm>
            <a:off x="416800" y="1893151"/>
            <a:ext cx="7846951" cy="25466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Shape 83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logistic Regression (Stepwise)</a:t>
            </a:r>
            <a:endParaRPr/>
          </a:p>
          <a:p>
            <a:pPr marL="0" lvl="0" indent="0">
              <a:spcBef>
                <a:spcPts val="0"/>
              </a:spcBef>
              <a:spcAft>
                <a:spcPts val="0"/>
              </a:spcAft>
              <a:buNone/>
            </a:pPr>
            <a:endParaRPr/>
          </a:p>
        </p:txBody>
      </p:sp>
      <p:sp>
        <p:nvSpPr>
          <p:cNvPr id="831" name="Shape 83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832" name="Shape 83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84</a:t>
            </a:fld>
            <a:endParaRPr/>
          </a:p>
        </p:txBody>
      </p:sp>
      <p:pic>
        <p:nvPicPr>
          <p:cNvPr id="833" name="Shape 833"/>
          <p:cNvPicPr preferRelativeResize="0"/>
          <p:nvPr/>
        </p:nvPicPr>
        <p:blipFill>
          <a:blip r:embed="rId3">
            <a:alphaModFix/>
          </a:blip>
          <a:stretch>
            <a:fillRect/>
          </a:stretch>
        </p:blipFill>
        <p:spPr>
          <a:xfrm>
            <a:off x="505275" y="1477826"/>
            <a:ext cx="4533999" cy="2397875"/>
          </a:xfrm>
          <a:prstGeom prst="rect">
            <a:avLst/>
          </a:prstGeom>
          <a:noFill/>
          <a:ln>
            <a:noFill/>
          </a:ln>
        </p:spPr>
      </p:pic>
      <p:pic>
        <p:nvPicPr>
          <p:cNvPr id="834" name="Shape 834"/>
          <p:cNvPicPr preferRelativeResize="0"/>
          <p:nvPr/>
        </p:nvPicPr>
        <p:blipFill>
          <a:blip r:embed="rId4">
            <a:alphaModFix/>
          </a:blip>
          <a:stretch>
            <a:fillRect/>
          </a:stretch>
        </p:blipFill>
        <p:spPr>
          <a:xfrm>
            <a:off x="5039271" y="1100821"/>
            <a:ext cx="3878229" cy="294187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Shape 83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logistic Regression (Stepwise)</a:t>
            </a:r>
            <a:endParaRPr/>
          </a:p>
          <a:p>
            <a:pPr marL="0" lvl="0" indent="0">
              <a:spcBef>
                <a:spcPts val="0"/>
              </a:spcBef>
              <a:spcAft>
                <a:spcPts val="0"/>
              </a:spcAft>
              <a:buNone/>
            </a:pPr>
            <a:endParaRPr/>
          </a:p>
        </p:txBody>
      </p:sp>
      <p:sp>
        <p:nvSpPr>
          <p:cNvPr id="840" name="Shape 84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841" name="Shape 84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85</a:t>
            </a:fld>
            <a:endParaRPr/>
          </a:p>
        </p:txBody>
      </p:sp>
      <p:pic>
        <p:nvPicPr>
          <p:cNvPr id="842" name="Shape 842"/>
          <p:cNvPicPr preferRelativeResize="0"/>
          <p:nvPr/>
        </p:nvPicPr>
        <p:blipFill>
          <a:blip r:embed="rId3">
            <a:alphaModFix/>
          </a:blip>
          <a:stretch>
            <a:fillRect/>
          </a:stretch>
        </p:blipFill>
        <p:spPr>
          <a:xfrm>
            <a:off x="599724" y="1276600"/>
            <a:ext cx="3433600" cy="3425000"/>
          </a:xfrm>
          <a:prstGeom prst="rect">
            <a:avLst/>
          </a:prstGeom>
          <a:noFill/>
          <a:ln>
            <a:noFill/>
          </a:ln>
        </p:spPr>
      </p:pic>
      <p:pic>
        <p:nvPicPr>
          <p:cNvPr id="843" name="Shape 843"/>
          <p:cNvPicPr preferRelativeResize="0"/>
          <p:nvPr/>
        </p:nvPicPr>
        <p:blipFill>
          <a:blip r:embed="rId4">
            <a:alphaModFix/>
          </a:blip>
          <a:stretch>
            <a:fillRect/>
          </a:stretch>
        </p:blipFill>
        <p:spPr>
          <a:xfrm>
            <a:off x="4307950" y="1186875"/>
            <a:ext cx="3660045" cy="36044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Shape 84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Findings for Logistic Regression </a:t>
            </a:r>
            <a:endParaRPr/>
          </a:p>
          <a:p>
            <a:pPr marL="0" lvl="0" indent="0">
              <a:spcBef>
                <a:spcPts val="0"/>
              </a:spcBef>
              <a:spcAft>
                <a:spcPts val="0"/>
              </a:spcAft>
              <a:buNone/>
            </a:pPr>
            <a:endParaRPr/>
          </a:p>
        </p:txBody>
      </p:sp>
      <p:sp>
        <p:nvSpPr>
          <p:cNvPr id="849" name="Shape 84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Significant Variables: number of contacts, outcome of previous campaign, job(occupation), number of contacts with other marketing campaign, contact method, last contact quater, and age</a:t>
            </a:r>
            <a:endParaRPr/>
          </a:p>
          <a:p>
            <a:pPr marL="0" lvl="0" indent="0">
              <a:spcBef>
                <a:spcPts val="1600"/>
              </a:spcBef>
              <a:spcAft>
                <a:spcPts val="1600"/>
              </a:spcAft>
              <a:buNone/>
            </a:pPr>
            <a:r>
              <a:rPr lang="zh-TW"/>
              <a:t>→ These significant variables will be used to be weights in neural network</a:t>
            </a:r>
            <a:endParaRPr/>
          </a:p>
        </p:txBody>
      </p:sp>
      <p:sp>
        <p:nvSpPr>
          <p:cNvPr id="850" name="Shape 85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Shape 85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Neural Network</a:t>
            </a:r>
            <a:endParaRPr/>
          </a:p>
          <a:p>
            <a:pPr marL="0" lvl="0" indent="0">
              <a:spcBef>
                <a:spcPts val="0"/>
              </a:spcBef>
              <a:spcAft>
                <a:spcPts val="0"/>
              </a:spcAft>
              <a:buNone/>
            </a:pPr>
            <a:endParaRPr/>
          </a:p>
        </p:txBody>
      </p:sp>
      <p:sp>
        <p:nvSpPr>
          <p:cNvPr id="856" name="Shape 856"/>
          <p:cNvSpPr txBox="1">
            <a:spLocks noGrp="1"/>
          </p:cNvSpPr>
          <p:nvPr>
            <p:ph type="body" idx="1"/>
          </p:nvPr>
        </p:nvSpPr>
        <p:spPr>
          <a:xfrm>
            <a:off x="311700" y="1229875"/>
            <a:ext cx="4378500" cy="3339000"/>
          </a:xfrm>
          <a:prstGeom prst="rect">
            <a:avLst/>
          </a:prstGeom>
        </p:spPr>
        <p:txBody>
          <a:bodyPr spcFirstLastPara="1" wrap="square" lIns="91425" tIns="91425" rIns="91425" bIns="91425" anchor="t" anchorCtr="0">
            <a:noAutofit/>
          </a:bodyPr>
          <a:lstStyle/>
          <a:p>
            <a:pPr marL="457200" lvl="0" indent="-342900">
              <a:spcBef>
                <a:spcPts val="0"/>
              </a:spcBef>
              <a:spcAft>
                <a:spcPts val="0"/>
              </a:spcAft>
              <a:buSzPts val="1800"/>
              <a:buChar char="●"/>
            </a:pPr>
            <a:r>
              <a:rPr lang="zh-TW"/>
              <a:t>Multilayer Perception with 6 Hidden layers</a:t>
            </a:r>
            <a:endParaRPr/>
          </a:p>
          <a:p>
            <a:pPr marL="457200" lvl="0" indent="-342900">
              <a:spcBef>
                <a:spcPts val="0"/>
              </a:spcBef>
              <a:spcAft>
                <a:spcPts val="0"/>
              </a:spcAft>
              <a:buSzPts val="1800"/>
              <a:buChar char="●"/>
            </a:pPr>
            <a:r>
              <a:rPr lang="zh-TW"/>
              <a:t>Neural vs auto neural</a:t>
            </a:r>
            <a:endParaRPr/>
          </a:p>
          <a:p>
            <a:pPr marL="457200" lvl="0" indent="-342900">
              <a:spcBef>
                <a:spcPts val="0"/>
              </a:spcBef>
              <a:spcAft>
                <a:spcPts val="0"/>
              </a:spcAft>
              <a:buSzPts val="1800"/>
              <a:buChar char="●"/>
            </a:pPr>
            <a:r>
              <a:rPr lang="zh-TW"/>
              <a:t>Direct Neural Network vs Neural Network with input selection</a:t>
            </a:r>
            <a:endParaRPr/>
          </a:p>
        </p:txBody>
      </p:sp>
      <p:sp>
        <p:nvSpPr>
          <p:cNvPr id="857" name="Shape 85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87</a:t>
            </a:fld>
            <a:endParaRPr/>
          </a:p>
        </p:txBody>
      </p:sp>
      <p:pic>
        <p:nvPicPr>
          <p:cNvPr id="858" name="Shape 858"/>
          <p:cNvPicPr preferRelativeResize="0"/>
          <p:nvPr/>
        </p:nvPicPr>
        <p:blipFill>
          <a:blip r:embed="rId3">
            <a:alphaModFix/>
          </a:blip>
          <a:stretch>
            <a:fillRect/>
          </a:stretch>
        </p:blipFill>
        <p:spPr>
          <a:xfrm>
            <a:off x="4919825" y="1631763"/>
            <a:ext cx="3981450" cy="30194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Shape 86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Neural Network (Direct)</a:t>
            </a:r>
            <a:endParaRPr/>
          </a:p>
        </p:txBody>
      </p:sp>
      <p:sp>
        <p:nvSpPr>
          <p:cNvPr id="864" name="Shape 86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865" name="Shape 86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88</a:t>
            </a:fld>
            <a:endParaRPr/>
          </a:p>
        </p:txBody>
      </p:sp>
      <p:pic>
        <p:nvPicPr>
          <p:cNvPr id="866" name="Shape 866"/>
          <p:cNvPicPr preferRelativeResize="0"/>
          <p:nvPr/>
        </p:nvPicPr>
        <p:blipFill>
          <a:blip r:embed="rId3">
            <a:alphaModFix/>
          </a:blip>
          <a:stretch>
            <a:fillRect/>
          </a:stretch>
        </p:blipFill>
        <p:spPr>
          <a:xfrm>
            <a:off x="729672" y="1312200"/>
            <a:ext cx="3331956" cy="3339001"/>
          </a:xfrm>
          <a:prstGeom prst="rect">
            <a:avLst/>
          </a:prstGeom>
          <a:noFill/>
          <a:ln>
            <a:noFill/>
          </a:ln>
        </p:spPr>
      </p:pic>
      <p:pic>
        <p:nvPicPr>
          <p:cNvPr id="867" name="Shape 867"/>
          <p:cNvPicPr preferRelativeResize="0"/>
          <p:nvPr/>
        </p:nvPicPr>
        <p:blipFill>
          <a:blip r:embed="rId4">
            <a:alphaModFix/>
          </a:blip>
          <a:stretch>
            <a:fillRect/>
          </a:stretch>
        </p:blipFill>
        <p:spPr>
          <a:xfrm>
            <a:off x="4821650" y="1268475"/>
            <a:ext cx="3455250" cy="3426450"/>
          </a:xfrm>
          <a:prstGeom prst="rect">
            <a:avLst/>
          </a:prstGeom>
          <a:noFill/>
          <a:ln>
            <a:noFill/>
          </a:ln>
        </p:spPr>
      </p:pic>
      <p:sp>
        <p:nvSpPr>
          <p:cNvPr id="868" name="Shape 868"/>
          <p:cNvSpPr txBox="1"/>
          <p:nvPr/>
        </p:nvSpPr>
        <p:spPr>
          <a:xfrm>
            <a:off x="1353200" y="998475"/>
            <a:ext cx="2995500"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zh-TW" sz="1500" b="1"/>
              <a:t>Neural Network</a:t>
            </a:r>
            <a:endParaRPr sz="1500" b="1"/>
          </a:p>
        </p:txBody>
      </p:sp>
      <p:sp>
        <p:nvSpPr>
          <p:cNvPr id="869" name="Shape 869"/>
          <p:cNvSpPr txBox="1"/>
          <p:nvPr/>
        </p:nvSpPr>
        <p:spPr>
          <a:xfrm>
            <a:off x="4895175" y="998475"/>
            <a:ext cx="29955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TW" sz="1500" b="1"/>
              <a:t>Auto Neural Network</a:t>
            </a:r>
            <a:endParaRPr sz="1500" b="1"/>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Shape 87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Neural Network (Input selection)</a:t>
            </a:r>
            <a:endParaRPr/>
          </a:p>
          <a:p>
            <a:pPr marL="0" lvl="0" indent="0">
              <a:spcBef>
                <a:spcPts val="0"/>
              </a:spcBef>
              <a:spcAft>
                <a:spcPts val="0"/>
              </a:spcAft>
              <a:buNone/>
            </a:pPr>
            <a:endParaRPr/>
          </a:p>
        </p:txBody>
      </p:sp>
      <p:sp>
        <p:nvSpPr>
          <p:cNvPr id="875" name="Shape 87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zh-TW" sz="1100"/>
              <a:t>With significance variables: number of contacts, outcome of previous campaign, job(occupation), number of contacts with other marketing campaign, contact method, last contact quater, and age</a:t>
            </a:r>
            <a:r>
              <a:rPr lang="zh-TW"/>
              <a:t/>
            </a:r>
            <a:br>
              <a:rPr lang="zh-TW"/>
            </a:br>
            <a:endParaRPr/>
          </a:p>
        </p:txBody>
      </p:sp>
      <p:sp>
        <p:nvSpPr>
          <p:cNvPr id="876" name="Shape 87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89</a:t>
            </a:fld>
            <a:endParaRPr/>
          </a:p>
        </p:txBody>
      </p:sp>
      <p:pic>
        <p:nvPicPr>
          <p:cNvPr id="877" name="Shape 877"/>
          <p:cNvPicPr preferRelativeResize="0"/>
          <p:nvPr/>
        </p:nvPicPr>
        <p:blipFill>
          <a:blip r:embed="rId3">
            <a:alphaModFix/>
          </a:blip>
          <a:stretch>
            <a:fillRect/>
          </a:stretch>
        </p:blipFill>
        <p:spPr>
          <a:xfrm>
            <a:off x="576750" y="1705800"/>
            <a:ext cx="3317929" cy="3338999"/>
          </a:xfrm>
          <a:prstGeom prst="rect">
            <a:avLst/>
          </a:prstGeom>
          <a:noFill/>
          <a:ln>
            <a:noFill/>
          </a:ln>
        </p:spPr>
      </p:pic>
      <p:pic>
        <p:nvPicPr>
          <p:cNvPr id="878" name="Shape 878"/>
          <p:cNvPicPr preferRelativeResize="0"/>
          <p:nvPr/>
        </p:nvPicPr>
        <p:blipFill>
          <a:blip r:embed="rId4">
            <a:alphaModFix/>
          </a:blip>
          <a:stretch>
            <a:fillRect/>
          </a:stretch>
        </p:blipFill>
        <p:spPr>
          <a:xfrm>
            <a:off x="4435871" y="1705800"/>
            <a:ext cx="3210400" cy="3217075"/>
          </a:xfrm>
          <a:prstGeom prst="rect">
            <a:avLst/>
          </a:prstGeom>
          <a:noFill/>
          <a:ln>
            <a:noFill/>
          </a:ln>
        </p:spPr>
      </p:pic>
      <p:sp>
        <p:nvSpPr>
          <p:cNvPr id="879" name="Shape 879"/>
          <p:cNvSpPr txBox="1"/>
          <p:nvPr/>
        </p:nvSpPr>
        <p:spPr>
          <a:xfrm>
            <a:off x="2075775" y="2374950"/>
            <a:ext cx="29955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TW" sz="1500" b="1"/>
              <a:t>Neural Network</a:t>
            </a:r>
            <a:endParaRPr sz="1500" b="1"/>
          </a:p>
        </p:txBody>
      </p:sp>
      <p:sp>
        <p:nvSpPr>
          <p:cNvPr id="880" name="Shape 880"/>
          <p:cNvSpPr txBox="1"/>
          <p:nvPr/>
        </p:nvSpPr>
        <p:spPr>
          <a:xfrm>
            <a:off x="5617750" y="2374950"/>
            <a:ext cx="29955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TW" sz="1500" b="1"/>
              <a:t>Auto Neural Network</a:t>
            </a:r>
            <a:endParaRPr sz="15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1 - Data Preparation</a:t>
            </a:r>
            <a:endParaRPr/>
          </a:p>
        </p:txBody>
      </p:sp>
      <p:sp>
        <p:nvSpPr>
          <p:cNvPr id="144" name="Shape 14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sz="1400"/>
              <a:t>Dataset : ( Loan_Risk_Data_accepts + Loan_Stat_Data_accepts) → Merge (791 obs)</a:t>
            </a:r>
            <a:endParaRPr sz="1400"/>
          </a:p>
          <a:p>
            <a:pPr marL="0" lvl="0" indent="0">
              <a:spcBef>
                <a:spcPts val="1600"/>
              </a:spcBef>
              <a:spcAft>
                <a:spcPts val="0"/>
              </a:spcAft>
              <a:buNone/>
            </a:pPr>
            <a:r>
              <a:rPr lang="zh-TW" sz="1400"/>
              <a:t>Target: Status (Good / Bad) </a:t>
            </a:r>
            <a:endParaRPr sz="1400"/>
          </a:p>
          <a:p>
            <a:pPr marL="0" lvl="0" indent="0">
              <a:spcBef>
                <a:spcPts val="1600"/>
              </a:spcBef>
              <a:spcAft>
                <a:spcPts val="0"/>
              </a:spcAft>
              <a:buNone/>
            </a:pPr>
            <a:r>
              <a:rPr lang="zh-TW" sz="1400"/>
              <a:t>Replacement: Class, Home_ownership, Status </a:t>
            </a:r>
            <a:endParaRPr sz="1400"/>
          </a:p>
          <a:p>
            <a:pPr marL="0" lvl="0" indent="0">
              <a:spcBef>
                <a:spcPts val="1600"/>
              </a:spcBef>
              <a:spcAft>
                <a:spcPts val="0"/>
              </a:spcAft>
              <a:buNone/>
            </a:pPr>
            <a:r>
              <a:rPr lang="zh-TW" sz="1400"/>
              <a:t>Data partition: Traning(70%), Vaildation(30%)</a:t>
            </a:r>
            <a:endParaRPr sz="1400"/>
          </a:p>
          <a:p>
            <a:pPr marL="0" lvl="0" indent="0">
              <a:spcBef>
                <a:spcPts val="1600"/>
              </a:spcBef>
              <a:spcAft>
                <a:spcPts val="0"/>
              </a:spcAft>
              <a:buNone/>
            </a:pPr>
            <a:endParaRPr/>
          </a:p>
          <a:p>
            <a:pPr marL="0" lvl="0" indent="0">
              <a:spcBef>
                <a:spcPts val="1600"/>
              </a:spcBef>
              <a:spcAft>
                <a:spcPts val="1600"/>
              </a:spcAft>
              <a:buNone/>
            </a:pPr>
            <a:endParaRPr/>
          </a:p>
        </p:txBody>
      </p:sp>
      <p:sp>
        <p:nvSpPr>
          <p:cNvPr id="145" name="Shape 14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9</a:t>
            </a:fld>
            <a:endParaRPr/>
          </a:p>
        </p:txBody>
      </p:sp>
      <p:pic>
        <p:nvPicPr>
          <p:cNvPr id="146" name="Shape 146"/>
          <p:cNvPicPr preferRelativeResize="0"/>
          <p:nvPr/>
        </p:nvPicPr>
        <p:blipFill rotWithShape="1">
          <a:blip r:embed="rId3">
            <a:alphaModFix/>
          </a:blip>
          <a:srcRect l="2637" t="19307" r="3165" b="6115"/>
          <a:stretch/>
        </p:blipFill>
        <p:spPr>
          <a:xfrm>
            <a:off x="311700" y="3597725"/>
            <a:ext cx="8434576" cy="1148733"/>
          </a:xfrm>
          <a:prstGeom prst="rect">
            <a:avLst/>
          </a:prstGeom>
          <a:noFill/>
          <a:ln>
            <a:noFill/>
          </a:ln>
        </p:spPr>
      </p:pic>
      <p:pic>
        <p:nvPicPr>
          <p:cNvPr id="147" name="Shape 147"/>
          <p:cNvPicPr preferRelativeResize="0"/>
          <p:nvPr/>
        </p:nvPicPr>
        <p:blipFill rotWithShape="1">
          <a:blip r:embed="rId4">
            <a:alphaModFix/>
          </a:blip>
          <a:srcRect t="86858" r="54151" b="8183"/>
          <a:stretch/>
        </p:blipFill>
        <p:spPr>
          <a:xfrm>
            <a:off x="2924897" y="1715700"/>
            <a:ext cx="2673101" cy="209625"/>
          </a:xfrm>
          <a:prstGeom prst="rect">
            <a:avLst/>
          </a:prstGeom>
          <a:noFill/>
          <a:ln>
            <a:noFill/>
          </a:ln>
        </p:spPr>
      </p:pic>
      <p:pic>
        <p:nvPicPr>
          <p:cNvPr id="148" name="Shape 148"/>
          <p:cNvPicPr preferRelativeResize="0"/>
          <p:nvPr/>
        </p:nvPicPr>
        <p:blipFill>
          <a:blip r:embed="rId5">
            <a:alphaModFix/>
          </a:blip>
          <a:stretch>
            <a:fillRect/>
          </a:stretch>
        </p:blipFill>
        <p:spPr>
          <a:xfrm>
            <a:off x="5303500" y="2209800"/>
            <a:ext cx="3156925" cy="723900"/>
          </a:xfrm>
          <a:prstGeom prst="rect">
            <a:avLst/>
          </a:prstGeom>
          <a:noFill/>
          <a:ln>
            <a:noFill/>
          </a:ln>
        </p:spPr>
      </p:pic>
      <p:pic>
        <p:nvPicPr>
          <p:cNvPr id="149" name="Shape 149"/>
          <p:cNvPicPr preferRelativeResize="0"/>
          <p:nvPr/>
        </p:nvPicPr>
        <p:blipFill>
          <a:blip r:embed="rId6">
            <a:alphaModFix/>
          </a:blip>
          <a:stretch>
            <a:fillRect/>
          </a:stretch>
        </p:blipFill>
        <p:spPr>
          <a:xfrm>
            <a:off x="5303500" y="2889275"/>
            <a:ext cx="3156925" cy="438150"/>
          </a:xfrm>
          <a:prstGeom prst="rect">
            <a:avLst/>
          </a:prstGeom>
          <a:noFill/>
          <a:ln>
            <a:noFill/>
          </a:ln>
        </p:spPr>
      </p:pic>
      <p:pic>
        <p:nvPicPr>
          <p:cNvPr id="150" name="Shape 150"/>
          <p:cNvPicPr preferRelativeResize="0"/>
          <p:nvPr/>
        </p:nvPicPr>
        <p:blipFill>
          <a:blip r:embed="rId7">
            <a:alphaModFix/>
          </a:blip>
          <a:stretch>
            <a:fillRect/>
          </a:stretch>
        </p:blipFill>
        <p:spPr>
          <a:xfrm>
            <a:off x="5303500" y="3327425"/>
            <a:ext cx="3156925" cy="428625"/>
          </a:xfrm>
          <a:prstGeom prst="rect">
            <a:avLst/>
          </a:prstGeom>
          <a:noFill/>
          <a:ln>
            <a:noFill/>
          </a:ln>
        </p:spPr>
      </p:pic>
      <p:pic>
        <p:nvPicPr>
          <p:cNvPr id="151" name="Shape 151"/>
          <p:cNvPicPr preferRelativeResize="0"/>
          <p:nvPr/>
        </p:nvPicPr>
        <p:blipFill rotWithShape="1">
          <a:blip r:embed="rId8">
            <a:alphaModFix/>
          </a:blip>
          <a:srcRect r="2181"/>
          <a:stretch/>
        </p:blipFill>
        <p:spPr>
          <a:xfrm>
            <a:off x="1694425" y="2933700"/>
            <a:ext cx="2270852" cy="6078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Shape 88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Model Comparison (Full)</a:t>
            </a:r>
            <a:endParaRPr/>
          </a:p>
          <a:p>
            <a:pPr marL="0" lvl="0" indent="0">
              <a:spcBef>
                <a:spcPts val="0"/>
              </a:spcBef>
              <a:spcAft>
                <a:spcPts val="0"/>
              </a:spcAft>
              <a:buNone/>
            </a:pPr>
            <a:endParaRPr/>
          </a:p>
        </p:txBody>
      </p:sp>
      <p:sp>
        <p:nvSpPr>
          <p:cNvPr id="886" name="Shape 88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90</a:t>
            </a:fld>
            <a:endParaRPr/>
          </a:p>
        </p:txBody>
      </p:sp>
      <p:graphicFrame>
        <p:nvGraphicFramePr>
          <p:cNvPr id="887" name="Shape 887"/>
          <p:cNvGraphicFramePr/>
          <p:nvPr/>
        </p:nvGraphicFramePr>
        <p:xfrm>
          <a:off x="856238" y="1080225"/>
          <a:ext cx="3000000" cy="3000000"/>
        </p:xfrm>
        <a:graphic>
          <a:graphicData uri="http://schemas.openxmlformats.org/drawingml/2006/table">
            <a:tbl>
              <a:tblPr>
                <a:noFill/>
                <a:tableStyleId>{0B85935F-B02B-4464-AF91-7D71CBC9F6DD}</a:tableStyleId>
              </a:tblPr>
              <a:tblGrid>
                <a:gridCol w="1837325">
                  <a:extLst>
                    <a:ext uri="{9D8B030D-6E8A-4147-A177-3AD203B41FA5}">
                      <a16:colId xmlns:a16="http://schemas.microsoft.com/office/drawing/2014/main" val="20000"/>
                    </a:ext>
                  </a:extLst>
                </a:gridCol>
                <a:gridCol w="271695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tblGrid>
              <a:tr h="266700">
                <a:tc>
                  <a:txBody>
                    <a:bodyPr/>
                    <a:lstStyle/>
                    <a:p>
                      <a:pPr marL="0" lvl="0" indent="0"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zh-TW" sz="1800" b="1"/>
                        <a:t>ASE Validation</a:t>
                      </a:r>
                      <a:endParaRPr sz="18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95275">
                <a:tc>
                  <a:txBody>
                    <a:bodyPr/>
                    <a:lstStyle/>
                    <a:p>
                      <a:pPr marL="0" lvl="0" indent="0" rtl="0">
                        <a:lnSpc>
                          <a:spcPct val="115000"/>
                        </a:lnSpc>
                        <a:spcBef>
                          <a:spcPts val="0"/>
                        </a:spcBef>
                        <a:spcAft>
                          <a:spcPts val="0"/>
                        </a:spcAft>
                        <a:buNone/>
                      </a:pPr>
                      <a:r>
                        <a:rPr lang="zh-TW" sz="1800"/>
                        <a:t>Regression</a:t>
                      </a:r>
                      <a:endParaRPr sz="18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zh-TW" sz="1800"/>
                        <a:t>Stepwise</a:t>
                      </a:r>
                      <a:endParaRPr sz="18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800"/>
                        <a:t>0.094641268806</a:t>
                      </a:r>
                      <a:endParaRPr sz="18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95275">
                <a:tc>
                  <a:txBody>
                    <a:bodyPr/>
                    <a:lstStyle/>
                    <a:p>
                      <a:pPr marL="0" lvl="0" indent="0" rtl="0">
                        <a:lnSpc>
                          <a:spcPct val="115000"/>
                        </a:lnSpc>
                        <a:spcBef>
                          <a:spcPts val="0"/>
                        </a:spcBef>
                        <a:spcAft>
                          <a:spcPts val="0"/>
                        </a:spcAft>
                        <a:buNone/>
                      </a:pPr>
                      <a:r>
                        <a:rPr lang="zh-TW" sz="1800"/>
                        <a:t>Neural Network</a:t>
                      </a:r>
                      <a:endParaRPr sz="18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zh-TW" sz="1800"/>
                        <a:t>Direct</a:t>
                      </a:r>
                      <a:endParaRPr sz="18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800"/>
                        <a:t>0.087234410524</a:t>
                      </a:r>
                      <a:endParaRPr sz="18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5275">
                <a:tc>
                  <a:txBody>
                    <a:bodyPr/>
                    <a:lstStyle/>
                    <a:p>
                      <a:pPr marL="0" lvl="0" indent="0" rtl="0">
                        <a:spcBef>
                          <a:spcPts val="0"/>
                        </a:spcBef>
                        <a:spcAft>
                          <a:spcPts val="0"/>
                        </a:spcAft>
                        <a:buNone/>
                      </a:pP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zh-TW" sz="1800"/>
                        <a:t>Input Selection</a:t>
                      </a:r>
                      <a:endParaRPr sz="18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800"/>
                        <a:t>0.084083849218</a:t>
                      </a:r>
                      <a:endParaRPr sz="18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14325">
                <a:tc>
                  <a:txBody>
                    <a:bodyPr/>
                    <a:lstStyle/>
                    <a:p>
                      <a:pPr marL="0" lvl="0" indent="0" rtl="0">
                        <a:lnSpc>
                          <a:spcPct val="115000"/>
                        </a:lnSpc>
                        <a:spcBef>
                          <a:spcPts val="0"/>
                        </a:spcBef>
                        <a:spcAft>
                          <a:spcPts val="0"/>
                        </a:spcAft>
                        <a:buNone/>
                      </a:pPr>
                      <a:r>
                        <a:rPr lang="zh-TW" sz="1800"/>
                        <a:t>Auto-Neural</a:t>
                      </a:r>
                      <a:endParaRPr sz="18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rtl="0">
                        <a:spcBef>
                          <a:spcPts val="0"/>
                        </a:spcBef>
                        <a:spcAft>
                          <a:spcPts val="0"/>
                        </a:spcAft>
                        <a:buNone/>
                      </a:pPr>
                      <a:r>
                        <a:rPr lang="zh-TW" sz="1800"/>
                        <a:t>Direct</a:t>
                      </a:r>
                      <a:endParaRPr sz="18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800"/>
                        <a:t>0.092149019051</a:t>
                      </a:r>
                      <a:endParaRPr sz="18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14325">
                <a:tc>
                  <a:txBody>
                    <a:bodyPr/>
                    <a:lstStyle/>
                    <a:p>
                      <a:pPr marL="0" lvl="0" indent="0" rtl="0">
                        <a:lnSpc>
                          <a:spcPct val="115000"/>
                        </a:lnSpc>
                        <a:spcBef>
                          <a:spcPts val="0"/>
                        </a:spcBef>
                        <a:spcAft>
                          <a:spcPts val="0"/>
                        </a:spcAft>
                        <a:buNone/>
                      </a:pPr>
                      <a:endParaRPr sz="18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zh-TW" sz="1800"/>
                        <a:t>Input Selection</a:t>
                      </a:r>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00"/>
                    </a:solidFill>
                  </a:tcPr>
                </a:tc>
                <a:tc>
                  <a:txBody>
                    <a:bodyPr/>
                    <a:lstStyle/>
                    <a:p>
                      <a:pPr marL="0" lvl="0" indent="0" algn="ctr" rtl="0">
                        <a:lnSpc>
                          <a:spcPct val="115000"/>
                        </a:lnSpc>
                        <a:spcBef>
                          <a:spcPts val="0"/>
                        </a:spcBef>
                        <a:spcAft>
                          <a:spcPts val="0"/>
                        </a:spcAft>
                        <a:buNone/>
                      </a:pPr>
                      <a:r>
                        <a:rPr lang="zh-TW" sz="1800"/>
                        <a:t>0.081247519234</a:t>
                      </a:r>
                      <a:endParaRPr sz="18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00"/>
                    </a:solidFill>
                  </a:tcPr>
                </a:tc>
                <a:extLst>
                  <a:ext uri="{0D108BD9-81ED-4DB2-BD59-A6C34878D82A}">
                    <a16:rowId xmlns:a16="http://schemas.microsoft.com/office/drawing/2014/main" val="10005"/>
                  </a:ext>
                </a:extLst>
              </a:tr>
            </a:tbl>
          </a:graphicData>
        </a:graphic>
      </p:graphicFrame>
      <p:sp>
        <p:nvSpPr>
          <p:cNvPr id="888" name="Shape 888"/>
          <p:cNvSpPr txBox="1"/>
          <p:nvPr/>
        </p:nvSpPr>
        <p:spPr>
          <a:xfrm>
            <a:off x="311700" y="4256700"/>
            <a:ext cx="8149200" cy="394500"/>
          </a:xfrm>
          <a:prstGeom prst="rect">
            <a:avLst/>
          </a:prstGeom>
          <a:solidFill>
            <a:srgbClr val="CFE2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zh-TW" sz="1800"/>
              <a:t>Auto-Neural (Input Selection) Method is selected due to its low Validation ASE </a:t>
            </a:r>
            <a:r>
              <a:rPr lang="zh-TW"/>
              <a:t/>
            </a:r>
            <a:br>
              <a:rPr lang="zh-TW"/>
            </a:br>
            <a:endParaRPr sz="18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Shape 89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Model Comparison (Full)</a:t>
            </a:r>
            <a:endParaRPr/>
          </a:p>
        </p:txBody>
      </p:sp>
      <p:sp>
        <p:nvSpPr>
          <p:cNvPr id="894" name="Shape 89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sp>
        <p:nvSpPr>
          <p:cNvPr id="895" name="Shape 89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91</a:t>
            </a:fld>
            <a:endParaRPr/>
          </a:p>
        </p:txBody>
      </p:sp>
      <p:pic>
        <p:nvPicPr>
          <p:cNvPr id="896" name="Shape 896"/>
          <p:cNvPicPr preferRelativeResize="0"/>
          <p:nvPr/>
        </p:nvPicPr>
        <p:blipFill>
          <a:blip r:embed="rId3">
            <a:alphaModFix/>
          </a:blip>
          <a:stretch>
            <a:fillRect/>
          </a:stretch>
        </p:blipFill>
        <p:spPr>
          <a:xfrm>
            <a:off x="311700" y="1017800"/>
            <a:ext cx="4065878" cy="4125699"/>
          </a:xfrm>
          <a:prstGeom prst="rect">
            <a:avLst/>
          </a:prstGeom>
          <a:noFill/>
          <a:ln>
            <a:noFill/>
          </a:ln>
        </p:spPr>
      </p:pic>
      <p:cxnSp>
        <p:nvCxnSpPr>
          <p:cNvPr id="897" name="Shape 897"/>
          <p:cNvCxnSpPr/>
          <p:nvPr/>
        </p:nvCxnSpPr>
        <p:spPr>
          <a:xfrm rot="10800000">
            <a:off x="2955950" y="1497550"/>
            <a:ext cx="2364900" cy="1182600"/>
          </a:xfrm>
          <a:prstGeom prst="straightConnector1">
            <a:avLst/>
          </a:prstGeom>
          <a:noFill/>
          <a:ln w="9525" cap="flat" cmpd="sng">
            <a:solidFill>
              <a:srgbClr val="FF00FF"/>
            </a:solidFill>
            <a:prstDash val="solid"/>
            <a:round/>
            <a:headEnd type="none" w="med" len="med"/>
            <a:tailEnd type="triangle" w="med" len="med"/>
          </a:ln>
        </p:spPr>
      </p:cxnSp>
      <p:sp>
        <p:nvSpPr>
          <p:cNvPr id="898" name="Shape 898"/>
          <p:cNvSpPr txBox="1"/>
          <p:nvPr/>
        </p:nvSpPr>
        <p:spPr>
          <a:xfrm>
            <a:off x="5452250" y="2575025"/>
            <a:ext cx="2522400" cy="473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zh-TW"/>
              <a:t>Auto NN (Input Selection)</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Shape 90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Profit Matrix</a:t>
            </a:r>
            <a:endParaRPr/>
          </a:p>
        </p:txBody>
      </p:sp>
      <p:sp>
        <p:nvSpPr>
          <p:cNvPr id="904" name="Shape 904"/>
          <p:cNvSpPr txBox="1">
            <a:spLocks noGrp="1"/>
          </p:cNvSpPr>
          <p:nvPr>
            <p:ph type="body" idx="1"/>
          </p:nvPr>
        </p:nvSpPr>
        <p:spPr>
          <a:xfrm>
            <a:off x="5343725" y="1561125"/>
            <a:ext cx="3665400" cy="16080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zh-TW"/>
              <a:t>Revenue = 3% of invest amount</a:t>
            </a:r>
            <a:endParaRPr/>
          </a:p>
        </p:txBody>
      </p:sp>
      <p:sp>
        <p:nvSpPr>
          <p:cNvPr id="905" name="Shape 90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92</a:t>
            </a:fld>
            <a:endParaRPr/>
          </a:p>
        </p:txBody>
      </p:sp>
      <p:pic>
        <p:nvPicPr>
          <p:cNvPr id="906" name="Shape 906"/>
          <p:cNvPicPr preferRelativeResize="0"/>
          <p:nvPr/>
        </p:nvPicPr>
        <p:blipFill>
          <a:blip r:embed="rId3">
            <a:alphaModFix/>
          </a:blip>
          <a:stretch>
            <a:fillRect/>
          </a:stretch>
        </p:blipFill>
        <p:spPr>
          <a:xfrm>
            <a:off x="529951" y="1294075"/>
            <a:ext cx="4725199" cy="1861125"/>
          </a:xfrm>
          <a:prstGeom prst="rect">
            <a:avLst/>
          </a:prstGeom>
          <a:noFill/>
          <a:ln>
            <a:noFill/>
          </a:ln>
        </p:spPr>
      </p:pic>
      <p:pic>
        <p:nvPicPr>
          <p:cNvPr id="907" name="Shape 907"/>
          <p:cNvPicPr preferRelativeResize="0"/>
          <p:nvPr/>
        </p:nvPicPr>
        <p:blipFill>
          <a:blip r:embed="rId4">
            <a:alphaModFix/>
          </a:blip>
          <a:stretch>
            <a:fillRect/>
          </a:stretch>
        </p:blipFill>
        <p:spPr>
          <a:xfrm>
            <a:off x="3046350" y="3169122"/>
            <a:ext cx="5164874" cy="1399750"/>
          </a:xfrm>
          <a:prstGeom prst="rect">
            <a:avLst/>
          </a:prstGeom>
          <a:noFill/>
          <a:ln>
            <a:noFill/>
          </a:ln>
        </p:spPr>
      </p:pic>
      <p:sp>
        <p:nvSpPr>
          <p:cNvPr id="908" name="Shape 908"/>
          <p:cNvSpPr/>
          <p:nvPr/>
        </p:nvSpPr>
        <p:spPr>
          <a:xfrm>
            <a:off x="2940900" y="4349525"/>
            <a:ext cx="3169200" cy="138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pic>
        <p:nvPicPr>
          <p:cNvPr id="913" name="Shape 913"/>
          <p:cNvPicPr preferRelativeResize="0"/>
          <p:nvPr/>
        </p:nvPicPr>
        <p:blipFill>
          <a:blip r:embed="rId3">
            <a:alphaModFix/>
          </a:blip>
          <a:stretch>
            <a:fillRect/>
          </a:stretch>
        </p:blipFill>
        <p:spPr>
          <a:xfrm>
            <a:off x="4572000" y="1804500"/>
            <a:ext cx="4330771" cy="3339000"/>
          </a:xfrm>
          <a:prstGeom prst="rect">
            <a:avLst/>
          </a:prstGeom>
          <a:noFill/>
          <a:ln>
            <a:noFill/>
          </a:ln>
        </p:spPr>
      </p:pic>
      <p:sp>
        <p:nvSpPr>
          <p:cNvPr id="914" name="Shape 9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Profit Matrix</a:t>
            </a:r>
            <a:endParaRPr/>
          </a:p>
          <a:p>
            <a:pPr marL="0" lvl="0" indent="0">
              <a:spcBef>
                <a:spcPts val="0"/>
              </a:spcBef>
              <a:spcAft>
                <a:spcPts val="0"/>
              </a:spcAft>
              <a:buNone/>
            </a:pPr>
            <a:endParaRPr/>
          </a:p>
        </p:txBody>
      </p:sp>
      <p:sp>
        <p:nvSpPr>
          <p:cNvPr id="915" name="Shape 91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Model Selection is performed on validation profit</a:t>
            </a:r>
            <a:endParaRPr/>
          </a:p>
          <a:p>
            <a:pPr marL="0" lvl="0" indent="0">
              <a:spcBef>
                <a:spcPts val="0"/>
              </a:spcBef>
              <a:spcAft>
                <a:spcPts val="1600"/>
              </a:spcAft>
              <a:buNone/>
            </a:pPr>
            <a:r>
              <a:rPr lang="zh-TW"/>
              <a:t>Based on the new criterion, the selected model is Regression (Stepwise), NN(input selection is second close)</a:t>
            </a:r>
            <a:endParaRPr/>
          </a:p>
        </p:txBody>
      </p:sp>
      <p:sp>
        <p:nvSpPr>
          <p:cNvPr id="916" name="Shape 91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93</a:t>
            </a:fld>
            <a:endParaRPr/>
          </a:p>
        </p:txBody>
      </p:sp>
      <p:pic>
        <p:nvPicPr>
          <p:cNvPr id="917" name="Shape 917"/>
          <p:cNvPicPr preferRelativeResize="0"/>
          <p:nvPr/>
        </p:nvPicPr>
        <p:blipFill>
          <a:blip r:embed="rId4">
            <a:alphaModFix/>
          </a:blip>
          <a:stretch>
            <a:fillRect/>
          </a:stretch>
        </p:blipFill>
        <p:spPr>
          <a:xfrm>
            <a:off x="123813" y="2571750"/>
            <a:ext cx="4448175" cy="2152650"/>
          </a:xfrm>
          <a:prstGeom prst="rect">
            <a:avLst/>
          </a:prstGeom>
          <a:noFill/>
          <a:ln>
            <a:noFill/>
          </a:ln>
        </p:spPr>
      </p:pic>
      <p:sp>
        <p:nvSpPr>
          <p:cNvPr id="918" name="Shape 918"/>
          <p:cNvSpPr/>
          <p:nvPr/>
        </p:nvSpPr>
        <p:spPr>
          <a:xfrm>
            <a:off x="4690250" y="2571750"/>
            <a:ext cx="4007100" cy="239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Profit Matrix</a:t>
            </a:r>
            <a:endParaRPr/>
          </a:p>
        </p:txBody>
      </p:sp>
      <p:sp>
        <p:nvSpPr>
          <p:cNvPr id="924" name="Shape 924"/>
          <p:cNvSpPr txBox="1">
            <a:spLocks noGrp="1"/>
          </p:cNvSpPr>
          <p:nvPr>
            <p:ph type="body" idx="1"/>
          </p:nvPr>
        </p:nvSpPr>
        <p:spPr>
          <a:xfrm>
            <a:off x="311700" y="1229875"/>
            <a:ext cx="3852900" cy="3657300"/>
          </a:xfrm>
          <a:prstGeom prst="rect">
            <a:avLst/>
          </a:prstGeom>
        </p:spPr>
        <p:txBody>
          <a:bodyPr spcFirstLastPara="1" wrap="square" lIns="91425" tIns="91425" rIns="91425" bIns="91425" anchor="t" anchorCtr="0">
            <a:noAutofit/>
          </a:bodyPr>
          <a:lstStyle/>
          <a:p>
            <a:pPr marL="457200" lvl="0" indent="-342900">
              <a:spcBef>
                <a:spcPts val="0"/>
              </a:spcBef>
              <a:spcAft>
                <a:spcPts val="0"/>
              </a:spcAft>
              <a:buSzPts val="1800"/>
              <a:buChar char="●"/>
            </a:pPr>
            <a:r>
              <a:rPr lang="zh-TW"/>
              <a:t>The total expected profit shows the amount of value added within each 5% block of data</a:t>
            </a:r>
            <a:endParaRPr/>
          </a:p>
          <a:p>
            <a:pPr marL="457200" lvl="0" indent="-342900" rtl="0">
              <a:spcBef>
                <a:spcPts val="0"/>
              </a:spcBef>
              <a:spcAft>
                <a:spcPts val="0"/>
              </a:spcAft>
              <a:buSzPts val="1800"/>
              <a:buChar char="●"/>
            </a:pPr>
            <a:r>
              <a:rPr lang="zh-TW"/>
              <a:t>Appears that all models select approximately 90% of the cases</a:t>
            </a:r>
            <a:endParaRPr/>
          </a:p>
          <a:p>
            <a:pPr marL="457200" lvl="0" indent="-342900">
              <a:spcBef>
                <a:spcPts val="0"/>
              </a:spcBef>
              <a:spcAft>
                <a:spcPts val="0"/>
              </a:spcAft>
              <a:buSzPts val="1800"/>
              <a:buChar char="●"/>
            </a:pPr>
            <a:r>
              <a:rPr lang="zh-TW"/>
              <a:t>Amount plotted: 10856.12(#Subscribe deposit =1)-541.767(#Subscribe deposit =0) for solicited case and 0 for ignore cases</a:t>
            </a:r>
            <a:endParaRPr/>
          </a:p>
        </p:txBody>
      </p:sp>
      <p:sp>
        <p:nvSpPr>
          <p:cNvPr id="925" name="Shape 92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94</a:t>
            </a:fld>
            <a:endParaRPr/>
          </a:p>
        </p:txBody>
      </p:sp>
      <p:pic>
        <p:nvPicPr>
          <p:cNvPr id="926" name="Shape 926"/>
          <p:cNvPicPr preferRelativeResize="0"/>
          <p:nvPr/>
        </p:nvPicPr>
        <p:blipFill>
          <a:blip r:embed="rId3">
            <a:alphaModFix/>
          </a:blip>
          <a:stretch>
            <a:fillRect/>
          </a:stretch>
        </p:blipFill>
        <p:spPr>
          <a:xfrm>
            <a:off x="4221850" y="1403775"/>
            <a:ext cx="4922146" cy="33390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Shape 93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Profit Matrix</a:t>
            </a:r>
            <a:endParaRPr/>
          </a:p>
          <a:p>
            <a:pPr marL="0" lvl="0" indent="0">
              <a:spcBef>
                <a:spcPts val="0"/>
              </a:spcBef>
              <a:spcAft>
                <a:spcPts val="0"/>
              </a:spcAft>
              <a:buNone/>
            </a:pPr>
            <a:endParaRPr/>
          </a:p>
        </p:txBody>
      </p:sp>
      <p:sp>
        <p:nvSpPr>
          <p:cNvPr id="932" name="Shape 932"/>
          <p:cNvSpPr txBox="1">
            <a:spLocks noGrp="1"/>
          </p:cNvSpPr>
          <p:nvPr>
            <p:ph type="body" idx="1"/>
          </p:nvPr>
        </p:nvSpPr>
        <p:spPr>
          <a:xfrm>
            <a:off x="311700" y="1229875"/>
            <a:ext cx="3258600" cy="3339000"/>
          </a:xfrm>
          <a:prstGeom prst="rect">
            <a:avLst/>
          </a:prstGeom>
        </p:spPr>
        <p:txBody>
          <a:bodyPr spcFirstLastPara="1" wrap="square" lIns="91425" tIns="91425" rIns="91425" bIns="91425" anchor="t" anchorCtr="0">
            <a:noAutofit/>
          </a:bodyPr>
          <a:lstStyle/>
          <a:p>
            <a:pPr marL="457200" lvl="0" indent="-342900">
              <a:spcBef>
                <a:spcPts val="0"/>
              </a:spcBef>
              <a:spcAft>
                <a:spcPts val="0"/>
              </a:spcAft>
              <a:buSzPts val="1800"/>
              <a:buChar char="●"/>
            </a:pPr>
            <a:r>
              <a:rPr lang="zh-TW"/>
              <a:t>plot: sensitivity vs selected fraction</a:t>
            </a:r>
            <a:endParaRPr/>
          </a:p>
          <a:p>
            <a:pPr marL="457200" lvl="0" indent="-342900">
              <a:spcBef>
                <a:spcPts val="0"/>
              </a:spcBef>
              <a:spcAft>
                <a:spcPts val="0"/>
              </a:spcAft>
              <a:buSzPts val="1800"/>
              <a:buChar char="●"/>
            </a:pPr>
            <a:r>
              <a:rPr lang="zh-TW"/>
              <a:t>By selecting 80% of the data can capture around 85% of the primary outcome cases.</a:t>
            </a:r>
            <a:endParaRPr/>
          </a:p>
        </p:txBody>
      </p:sp>
      <p:sp>
        <p:nvSpPr>
          <p:cNvPr id="933" name="Shape 93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95</a:t>
            </a:fld>
            <a:endParaRPr/>
          </a:p>
        </p:txBody>
      </p:sp>
      <p:pic>
        <p:nvPicPr>
          <p:cNvPr id="934" name="Shape 934"/>
          <p:cNvPicPr preferRelativeResize="0"/>
          <p:nvPr/>
        </p:nvPicPr>
        <p:blipFill>
          <a:blip r:embed="rId3">
            <a:alphaModFix/>
          </a:blip>
          <a:stretch>
            <a:fillRect/>
          </a:stretch>
        </p:blipFill>
        <p:spPr>
          <a:xfrm>
            <a:off x="3570400" y="1017788"/>
            <a:ext cx="5438726" cy="36722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Shape 93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Objective 4 - Findings Summary</a:t>
            </a:r>
            <a:endParaRPr/>
          </a:p>
          <a:p>
            <a:pPr marL="0" lvl="0" indent="0">
              <a:spcBef>
                <a:spcPts val="0"/>
              </a:spcBef>
              <a:spcAft>
                <a:spcPts val="0"/>
              </a:spcAft>
              <a:buNone/>
            </a:pPr>
            <a:endParaRPr/>
          </a:p>
        </p:txBody>
      </p:sp>
      <p:sp>
        <p:nvSpPr>
          <p:cNvPr id="940" name="Shape 94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Good Performance for previous year marketing campaign outcome</a:t>
            </a:r>
            <a:endParaRPr/>
          </a:p>
          <a:p>
            <a:pPr marL="457200" lvl="0" indent="-342900" rtl="0">
              <a:spcBef>
                <a:spcPts val="0"/>
              </a:spcBef>
              <a:spcAft>
                <a:spcPts val="0"/>
              </a:spcAft>
              <a:buSzPts val="1800"/>
              <a:buChar char="●"/>
            </a:pPr>
            <a:r>
              <a:rPr lang="zh-TW"/>
              <a:t>Effectiveness</a:t>
            </a:r>
            <a:endParaRPr/>
          </a:p>
          <a:p>
            <a:pPr marL="914400" lvl="1" indent="-317500" rtl="0">
              <a:spcBef>
                <a:spcPts val="0"/>
              </a:spcBef>
              <a:spcAft>
                <a:spcPts val="0"/>
              </a:spcAft>
              <a:buSzPts val="1400"/>
              <a:buChar char="○"/>
            </a:pPr>
            <a:r>
              <a:rPr lang="zh-TW"/>
              <a:t>Target customers with characteristics(significant variables) that more likely to have a positive outcome</a:t>
            </a:r>
            <a:endParaRPr/>
          </a:p>
          <a:p>
            <a:pPr marL="914400" lvl="1" indent="-317500" rtl="0">
              <a:spcBef>
                <a:spcPts val="0"/>
              </a:spcBef>
              <a:spcAft>
                <a:spcPts val="0"/>
              </a:spcAft>
              <a:buSzPts val="1400"/>
              <a:buChar char="○"/>
            </a:pPr>
            <a:r>
              <a:rPr lang="zh-TW"/>
              <a:t>Age&gt;49.5, job=housemaid...etc</a:t>
            </a:r>
            <a:endParaRPr/>
          </a:p>
          <a:p>
            <a:pPr marL="457200" lvl="0" indent="-342900" rtl="0">
              <a:spcBef>
                <a:spcPts val="0"/>
              </a:spcBef>
              <a:spcAft>
                <a:spcPts val="0"/>
              </a:spcAft>
              <a:buSzPts val="1800"/>
              <a:buChar char="●"/>
            </a:pPr>
            <a:r>
              <a:rPr lang="zh-TW"/>
              <a:t>Profitability</a:t>
            </a:r>
            <a:endParaRPr/>
          </a:p>
          <a:p>
            <a:pPr marL="914400" lvl="1" indent="-317500" rtl="0">
              <a:spcBef>
                <a:spcPts val="0"/>
              </a:spcBef>
              <a:spcAft>
                <a:spcPts val="0"/>
              </a:spcAft>
              <a:buSzPts val="1400"/>
              <a:buChar char="○"/>
            </a:pPr>
            <a:r>
              <a:rPr lang="zh-TW"/>
              <a:t>Increase response rate</a:t>
            </a:r>
            <a:endParaRPr/>
          </a:p>
          <a:p>
            <a:pPr marL="914400" lvl="1" indent="-317500" rtl="0">
              <a:spcBef>
                <a:spcPts val="0"/>
              </a:spcBef>
              <a:spcAft>
                <a:spcPts val="0"/>
              </a:spcAft>
              <a:buSzPts val="1400"/>
              <a:buChar char="○"/>
            </a:pPr>
            <a:r>
              <a:rPr lang="zh-TW"/>
              <a:t>Induce customer to apply so as larger target customer base e.g. sogo/supermarket coupon</a:t>
            </a:r>
            <a:endParaRPr/>
          </a:p>
          <a:p>
            <a:pPr marL="457200" lvl="0" indent="-342900" rtl="0">
              <a:spcBef>
                <a:spcPts val="0"/>
              </a:spcBef>
              <a:spcAft>
                <a:spcPts val="0"/>
              </a:spcAft>
              <a:buSzPts val="1800"/>
              <a:buChar char="●"/>
            </a:pPr>
            <a:r>
              <a:rPr lang="zh-TW"/>
              <a:t>Cost Control</a:t>
            </a:r>
            <a:endParaRPr/>
          </a:p>
          <a:p>
            <a:pPr marL="914400" lvl="1" indent="-317500" rtl="0">
              <a:spcBef>
                <a:spcPts val="0"/>
              </a:spcBef>
              <a:spcAft>
                <a:spcPts val="0"/>
              </a:spcAft>
              <a:buSzPts val="1400"/>
              <a:buChar char="○"/>
            </a:pPr>
            <a:r>
              <a:rPr lang="zh-TW"/>
              <a:t>Evaluate potential customers before actions</a:t>
            </a:r>
            <a:endParaRPr/>
          </a:p>
          <a:p>
            <a:pPr marL="914400" lvl="1" indent="-317500">
              <a:spcBef>
                <a:spcPts val="0"/>
              </a:spcBef>
              <a:spcAft>
                <a:spcPts val="0"/>
              </a:spcAft>
              <a:buSzPts val="1400"/>
              <a:buChar char="○"/>
            </a:pPr>
            <a:r>
              <a:rPr lang="zh-TW"/>
              <a:t>Use high cost contact (Direct) method only with right targeted customers</a:t>
            </a:r>
            <a:endParaRPr/>
          </a:p>
          <a:p>
            <a:pPr marL="0" lvl="0" indent="0">
              <a:spcBef>
                <a:spcPts val="1600"/>
              </a:spcBef>
              <a:spcAft>
                <a:spcPts val="1600"/>
              </a:spcAft>
              <a:buNone/>
            </a:pPr>
            <a:endParaRPr/>
          </a:p>
        </p:txBody>
      </p:sp>
      <p:sp>
        <p:nvSpPr>
          <p:cNvPr id="941" name="Shape 94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Shape 946"/>
          <p:cNvSpPr txBox="1">
            <a:spLocks noGrp="1"/>
          </p:cNvSpPr>
          <p:nvPr>
            <p:ph type="title"/>
          </p:nvPr>
        </p:nvSpPr>
        <p:spPr>
          <a:xfrm>
            <a:off x="490250" y="526350"/>
            <a:ext cx="5618700" cy="945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zh-TW"/>
              <a:t>Objective 5</a:t>
            </a:r>
            <a:endParaRPr/>
          </a:p>
        </p:txBody>
      </p:sp>
      <p:sp>
        <p:nvSpPr>
          <p:cNvPr id="947" name="Shape 947"/>
          <p:cNvSpPr txBox="1"/>
          <p:nvPr/>
        </p:nvSpPr>
        <p:spPr>
          <a:xfrm>
            <a:off x="490250" y="1813025"/>
            <a:ext cx="7422900" cy="2562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800">
              <a:solidFill>
                <a:schemeClr val="dk2"/>
              </a:solidFill>
              <a:latin typeface="Roboto"/>
              <a:ea typeface="Roboto"/>
              <a:cs typeface="Roboto"/>
              <a:sym typeface="Roboto"/>
            </a:endParaRPr>
          </a:p>
          <a:p>
            <a:pPr marL="0" lvl="0" indent="0" rtl="0">
              <a:lnSpc>
                <a:spcPct val="115000"/>
              </a:lnSpc>
              <a:spcBef>
                <a:spcPts val="1600"/>
              </a:spcBef>
              <a:spcAft>
                <a:spcPts val="1600"/>
              </a:spcAft>
              <a:buNone/>
            </a:pPr>
            <a:r>
              <a:rPr lang="zh-TW" sz="3000">
                <a:solidFill>
                  <a:schemeClr val="lt1"/>
                </a:solidFill>
                <a:latin typeface="Roboto"/>
                <a:ea typeface="Roboto"/>
                <a:cs typeface="Roboto"/>
                <a:sym typeface="Roboto"/>
              </a:rPr>
              <a:t>Analyze the factors for active customer and predict whether a new customer will be actively use financial service in the bank</a:t>
            </a:r>
            <a:endParaRPr sz="3000">
              <a:solidFill>
                <a:schemeClr val="lt1"/>
              </a:solidFill>
              <a:latin typeface="Roboto"/>
              <a:ea typeface="Roboto"/>
              <a:cs typeface="Roboto"/>
              <a:sym typeface="Roboto"/>
            </a:endParaRPr>
          </a:p>
        </p:txBody>
      </p:sp>
      <p:sp>
        <p:nvSpPr>
          <p:cNvPr id="948" name="Shape 94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Shape 95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5- Aims </a:t>
            </a:r>
            <a:endParaRPr/>
          </a:p>
        </p:txBody>
      </p:sp>
      <p:sp>
        <p:nvSpPr>
          <p:cNvPr id="954" name="Shape 954"/>
          <p:cNvSpPr txBox="1">
            <a:spLocks noGrp="1"/>
          </p:cNvSpPr>
          <p:nvPr>
            <p:ph type="body" idx="1"/>
          </p:nvPr>
        </p:nvSpPr>
        <p:spPr>
          <a:xfrm>
            <a:off x="208125" y="1165000"/>
            <a:ext cx="8656500" cy="33549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zh-TW"/>
              <a:t>Banco provide financial service to their customer in charge</a:t>
            </a:r>
            <a:endParaRPr/>
          </a:p>
          <a:p>
            <a:pPr marL="457200" lvl="0" indent="-342900" rtl="0">
              <a:spcBef>
                <a:spcPts val="0"/>
              </a:spcBef>
              <a:spcAft>
                <a:spcPts val="0"/>
              </a:spcAft>
              <a:buSzPts val="1800"/>
              <a:buAutoNum type="arabicPeriod"/>
            </a:pPr>
            <a:r>
              <a:rPr lang="zh-TW"/>
              <a:t>It requires high cost to obtain new customer</a:t>
            </a:r>
            <a:endParaRPr/>
          </a:p>
          <a:p>
            <a:pPr marL="457200" lvl="0" indent="-342900" rtl="0">
              <a:spcBef>
                <a:spcPts val="0"/>
              </a:spcBef>
              <a:spcAft>
                <a:spcPts val="0"/>
              </a:spcAft>
              <a:buSzPts val="1800"/>
              <a:buAutoNum type="arabicPeriod"/>
            </a:pPr>
            <a:r>
              <a:rPr lang="zh-TW"/>
              <a:t>The customers who are not actively use the bank service may cause the loss for the bank</a:t>
            </a:r>
            <a:endParaRPr/>
          </a:p>
          <a:p>
            <a:pPr marL="457200" lvl="0" indent="-342900" rtl="0">
              <a:spcBef>
                <a:spcPts val="0"/>
              </a:spcBef>
              <a:spcAft>
                <a:spcPts val="0"/>
              </a:spcAft>
              <a:buSzPts val="1800"/>
              <a:buAutoNum type="arabicPeriod"/>
            </a:pPr>
            <a:r>
              <a:rPr lang="zh-TW"/>
              <a:t>If the bank can predict whether the customer will be actively use the service, then they can increase the number of active customer and therefore decrease the cost </a:t>
            </a:r>
            <a:endParaRPr/>
          </a:p>
        </p:txBody>
      </p:sp>
      <p:sp>
        <p:nvSpPr>
          <p:cNvPr id="955" name="Shape 95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pic>
        <p:nvPicPr>
          <p:cNvPr id="960" name="Shape 960"/>
          <p:cNvPicPr preferRelativeResize="0"/>
          <p:nvPr/>
        </p:nvPicPr>
        <p:blipFill rotWithShape="1">
          <a:blip r:embed="rId3">
            <a:alphaModFix/>
          </a:blip>
          <a:srcRect t="3900" b="-3899"/>
          <a:stretch/>
        </p:blipFill>
        <p:spPr>
          <a:xfrm>
            <a:off x="0" y="1566028"/>
            <a:ext cx="9144001" cy="3687944"/>
          </a:xfrm>
          <a:prstGeom prst="rect">
            <a:avLst/>
          </a:prstGeom>
          <a:noFill/>
          <a:ln>
            <a:noFill/>
          </a:ln>
        </p:spPr>
      </p:pic>
      <p:sp>
        <p:nvSpPr>
          <p:cNvPr id="961" name="Shape 96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Objective 5- model</a:t>
            </a:r>
            <a:endParaRPr/>
          </a:p>
        </p:txBody>
      </p:sp>
      <p:sp>
        <p:nvSpPr>
          <p:cNvPr id="962" name="Shape 962"/>
          <p:cNvSpPr txBox="1">
            <a:spLocks noGrp="1"/>
          </p:cNvSpPr>
          <p:nvPr>
            <p:ph type="body" idx="1"/>
          </p:nvPr>
        </p:nvSpPr>
        <p:spPr>
          <a:xfrm>
            <a:off x="208125" y="1165000"/>
            <a:ext cx="8520600" cy="4506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zh-TW"/>
              <a:t>Decision tree 2. Neural Network 3. Memory Based Reasoning</a:t>
            </a:r>
            <a:endParaRPr/>
          </a:p>
        </p:txBody>
      </p:sp>
      <p:sp>
        <p:nvSpPr>
          <p:cNvPr id="963" name="Shape 96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99</a:t>
            </a:fld>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18903</Words>
  <Application>Microsoft Office PowerPoint</Application>
  <PresentationFormat>On-screen Show (16:9)</PresentationFormat>
  <Paragraphs>787</Paragraphs>
  <Slides>118</Slides>
  <Notes>118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118</vt:i4>
      </vt:variant>
    </vt:vector>
  </HeadingPairs>
  <TitlesOfParts>
    <vt:vector size="122" baseType="lpstr">
      <vt:lpstr>Arial</vt:lpstr>
      <vt:lpstr>Roboto</vt:lpstr>
      <vt:lpstr>Times New Roman</vt:lpstr>
      <vt:lpstr>Geometric</vt:lpstr>
      <vt:lpstr>City University of Hong Kong MS4224 Enterprise Data Mining Group Name: Banco</vt:lpstr>
      <vt:lpstr>Background</vt:lpstr>
      <vt:lpstr>Data Overview</vt:lpstr>
      <vt:lpstr>Objectives </vt:lpstr>
      <vt:lpstr>Objective 1</vt:lpstr>
      <vt:lpstr>Objective 1 - issue</vt:lpstr>
      <vt:lpstr>objective 1 - methodology </vt:lpstr>
      <vt:lpstr>objective 1 - Models</vt:lpstr>
      <vt:lpstr>objective 1 - Data Preparation</vt:lpstr>
      <vt:lpstr>objective 1 - Logistic Regression</vt:lpstr>
      <vt:lpstr>objective 1 - Logistic Regression (Results)</vt:lpstr>
      <vt:lpstr>objective 1 - Logistic Regression</vt:lpstr>
      <vt:lpstr>objective 1 - Credit Scoring</vt:lpstr>
      <vt:lpstr>objective 1 - Credit Scoring(Results-Accepts)</vt:lpstr>
      <vt:lpstr>objective 1 - Credit Scoring(Results-Accepts)</vt:lpstr>
      <vt:lpstr>objective 1 - Credit Scoring(Results-Rejects)</vt:lpstr>
      <vt:lpstr>objective 1 - Credit Scoring(Results-Rejects)</vt:lpstr>
      <vt:lpstr>objective 1 - Credit Scoring(Results-Rejects)</vt:lpstr>
      <vt:lpstr>objective 1 - Decision Tree</vt:lpstr>
      <vt:lpstr>objective 1 - Decision Tree - Training node</vt:lpstr>
      <vt:lpstr>objective 1 - Decision Tree - Manually</vt:lpstr>
      <vt:lpstr>objective 1 - Decision Tree - Automatically</vt:lpstr>
      <vt:lpstr>objective 1 - Decision Tree - Autonomously</vt:lpstr>
      <vt:lpstr>objective 1 - Decision Tree - Model comparison </vt:lpstr>
      <vt:lpstr>objective 1 - Overall Model comparison </vt:lpstr>
      <vt:lpstr>Objective 2</vt:lpstr>
      <vt:lpstr>Objective 2 - Issue  </vt:lpstr>
      <vt:lpstr>Objective 2 - Aim </vt:lpstr>
      <vt:lpstr>Objective 2 - Methodology </vt:lpstr>
      <vt:lpstr>Objective 2 - Association Analysis  </vt:lpstr>
      <vt:lpstr>Objective 2 - Association Analysis (Result) </vt:lpstr>
      <vt:lpstr>Objective 2 - Association Analysis (Result) </vt:lpstr>
      <vt:lpstr>Objective 2 - Association Analysis (Result) </vt:lpstr>
      <vt:lpstr>Objective 2 - Cluster Analysis (Financial Product) </vt:lpstr>
      <vt:lpstr>Objective 2 </vt:lpstr>
      <vt:lpstr>Objective 2 </vt:lpstr>
      <vt:lpstr>Objective 2 </vt:lpstr>
      <vt:lpstr>Objective 2 </vt:lpstr>
      <vt:lpstr>Objective 2 </vt:lpstr>
      <vt:lpstr>Objective 2 </vt:lpstr>
      <vt:lpstr>Objective 2 </vt:lpstr>
      <vt:lpstr>Objective 2 </vt:lpstr>
      <vt:lpstr>Objective 2 </vt:lpstr>
      <vt:lpstr>Objective 2 </vt:lpstr>
      <vt:lpstr>Objective 2 </vt:lpstr>
      <vt:lpstr>Objective 2 </vt:lpstr>
      <vt:lpstr>Objective 2 </vt:lpstr>
      <vt:lpstr>Objective 2 </vt:lpstr>
      <vt:lpstr>Objective 3</vt:lpstr>
      <vt:lpstr>Objective 3 - Background </vt:lpstr>
      <vt:lpstr>Objective3 - model</vt:lpstr>
      <vt:lpstr>Objective 3 - Transformation</vt:lpstr>
      <vt:lpstr>Objective 3 - linear regression</vt:lpstr>
      <vt:lpstr>Objective 3 - linear regression </vt:lpstr>
      <vt:lpstr>Objective 3 - linear regression </vt:lpstr>
      <vt:lpstr>Objective 3 - neural network </vt:lpstr>
      <vt:lpstr>Objective 3 - neural network</vt:lpstr>
      <vt:lpstr>Objective 3 - AutoNeural</vt:lpstr>
      <vt:lpstr>Objective 3 - AutoNeural</vt:lpstr>
      <vt:lpstr>Objective 3 - Ensemble </vt:lpstr>
      <vt:lpstr>Objective 3 - Ensemble </vt:lpstr>
      <vt:lpstr>Objective 3 - Comparison </vt:lpstr>
      <vt:lpstr>Objective 3 - Comparison </vt:lpstr>
      <vt:lpstr>Objective 3 - Comparison</vt:lpstr>
      <vt:lpstr>Objective 4</vt:lpstr>
      <vt:lpstr>Objective 4 - Background </vt:lpstr>
      <vt:lpstr>Objective 4 - Aim &amp; Assumption</vt:lpstr>
      <vt:lpstr>Objective 4 - Data Preparation </vt:lpstr>
      <vt:lpstr>Objective 4 - Methodology </vt:lpstr>
      <vt:lpstr>Objective 4 - Decision Tree </vt:lpstr>
      <vt:lpstr>Objective 4 - Decision Tree (Manually)  </vt:lpstr>
      <vt:lpstr>Objective 4 - Decision Tree (Manually) </vt:lpstr>
      <vt:lpstr>Objective 4 - Decision Tree (Manually) </vt:lpstr>
      <vt:lpstr>Objective 4 - Decision Tree (Automatically) </vt:lpstr>
      <vt:lpstr>Objective 4 - Decision Tree (Automatically) </vt:lpstr>
      <vt:lpstr>Objective 4 - Decision Tree (Automatically) </vt:lpstr>
      <vt:lpstr>Objective 4 - Decision Tree (Autonomous) </vt:lpstr>
      <vt:lpstr>Objective 4 - Decision Tree (Autonomous)</vt:lpstr>
      <vt:lpstr>Objective 4 - Model Comparison (Decision Tree) </vt:lpstr>
      <vt:lpstr>Objective 4 - Findings from decision tree</vt:lpstr>
      <vt:lpstr>Objective 4 - logistic Regression </vt:lpstr>
      <vt:lpstr>Objective 4 - logistic Regression </vt:lpstr>
      <vt:lpstr>Objective 4 - logistic Regression (Stepwise) </vt:lpstr>
      <vt:lpstr>Objective 4 - logistic Regression (Stepwise) </vt:lpstr>
      <vt:lpstr>Objective 4 - logistic Regression (Stepwise) </vt:lpstr>
      <vt:lpstr>Objective 4 - Findings for Logistic Regression  </vt:lpstr>
      <vt:lpstr>Objective 4 - Neural Network </vt:lpstr>
      <vt:lpstr>Objective 4 - Neural Network (Direct)</vt:lpstr>
      <vt:lpstr>Objective 4 - Neural Network (Input selection) </vt:lpstr>
      <vt:lpstr>Objective 4 - Model Comparison (Full) </vt:lpstr>
      <vt:lpstr>Objective 4 - Model Comparison (Full)</vt:lpstr>
      <vt:lpstr>Objective 4 - Profit Matrix</vt:lpstr>
      <vt:lpstr>Objective 4 - Profit Matrix </vt:lpstr>
      <vt:lpstr>Objective 4 - Profit Matrix</vt:lpstr>
      <vt:lpstr>Objective 4 - Profit Matrix </vt:lpstr>
      <vt:lpstr>Objective 4 - Findings Summary </vt:lpstr>
      <vt:lpstr>Objective 5</vt:lpstr>
      <vt:lpstr>Objective 5- Aims </vt:lpstr>
      <vt:lpstr>Objective 5- model</vt:lpstr>
      <vt:lpstr>Objective 5- Data preparation</vt:lpstr>
      <vt:lpstr>Decision Tree-Model</vt:lpstr>
      <vt:lpstr>Decision Tree - Result Comparison</vt:lpstr>
      <vt:lpstr>Decision Tree - Result Comparison</vt:lpstr>
      <vt:lpstr>1. Decision tree-Automatically(Result)</vt:lpstr>
      <vt:lpstr>2. Neural Network</vt:lpstr>
      <vt:lpstr>Neural Network-Variables</vt:lpstr>
      <vt:lpstr>2. Neural Network- Result Comparison</vt:lpstr>
      <vt:lpstr>2. Neural Network</vt:lpstr>
      <vt:lpstr>2. Neural Network-autoNeural</vt:lpstr>
      <vt:lpstr>2. Neural Network-autoNeural-Confusion Matric</vt:lpstr>
      <vt:lpstr>3. MBR</vt:lpstr>
      <vt:lpstr>3. MBR-Interactive Grouping</vt:lpstr>
      <vt:lpstr>3. MBR- Comparison</vt:lpstr>
      <vt:lpstr>3. MBR- Comparison</vt:lpstr>
      <vt:lpstr>3. MBR- Low Neighbor’s Comfusion Matrix</vt:lpstr>
      <vt:lpstr>4. Comparison</vt:lpstr>
      <vt:lpstr>4. Comparison</vt:lpstr>
      <vt:lpstr>THE END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 University of Hong Kong MS4224 Enterprise Data Mining Group Name: Banco</dc:title>
  <dc:creator>CHEN LEE Wei</dc:creator>
  <cp:lastModifiedBy>test</cp:lastModifiedBy>
  <cp:revision>1</cp:revision>
  <dcterms:modified xsi:type="dcterms:W3CDTF">2018-05-02T09:30:35Z</dcterms:modified>
</cp:coreProperties>
</file>